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9" r:id="rId3"/>
    <p:sldId id="257" r:id="rId4"/>
    <p:sldId id="280" r:id="rId5"/>
    <p:sldId id="281" r:id="rId6"/>
    <p:sldId id="283" r:id="rId7"/>
    <p:sldId id="282" r:id="rId8"/>
    <p:sldId id="285" r:id="rId9"/>
    <p:sldId id="301" r:id="rId10"/>
    <p:sldId id="292" r:id="rId11"/>
    <p:sldId id="286" r:id="rId12"/>
    <p:sldId id="294" r:id="rId13"/>
    <p:sldId id="295" r:id="rId14"/>
    <p:sldId id="298" r:id="rId15"/>
    <p:sldId id="297" r:id="rId16"/>
    <p:sldId id="290" r:id="rId17"/>
    <p:sldId id="296" r:id="rId18"/>
    <p:sldId id="299" r:id="rId19"/>
    <p:sldId id="300" r:id="rId20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8000"/>
    <a:srgbClr val="4D4D4D"/>
    <a:srgbClr val="B92D14"/>
    <a:srgbClr val="35759D"/>
    <a:srgbClr val="35B19D"/>
    <a:srgbClr val="20A6C6"/>
    <a:srgbClr val="DED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5596" autoAdjust="0"/>
  </p:normalViewPr>
  <p:slideViewPr>
    <p:cSldViewPr>
      <p:cViewPr varScale="1">
        <p:scale>
          <a:sx n="104" d="100"/>
          <a:sy n="104" d="100"/>
        </p:scale>
        <p:origin x="104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591BE8-67BB-49D6-8EE8-B96ECFD72FC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40B4D33-2F54-4B74-B368-2B9A3C79DC6F}">
      <dgm:prSet phldrT="[Текст]"/>
      <dgm:spPr/>
      <dgm:t>
        <a:bodyPr/>
        <a:lstStyle/>
        <a:p>
          <a:pPr algn="ctr"/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ПОДГОТОВИТЕЛЬНЫЙ ЭТАП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B1445A-40D1-4BB7-B918-DE4498D4FDBC}" type="parTrans" cxnId="{81B5CE09-DEF8-44E3-9EA7-42CC902086D0}">
      <dgm:prSet/>
      <dgm:spPr/>
      <dgm:t>
        <a:bodyPr/>
        <a:lstStyle/>
        <a:p>
          <a:endParaRPr lang="ru-RU"/>
        </a:p>
      </dgm:t>
    </dgm:pt>
    <dgm:pt modelId="{36D26CA5-8E8A-44F7-99E4-A359FB002343}" type="sibTrans" cxnId="{81B5CE09-DEF8-44E3-9EA7-42CC902086D0}">
      <dgm:prSet/>
      <dgm:spPr/>
      <dgm:t>
        <a:bodyPr/>
        <a:lstStyle/>
        <a:p>
          <a:endParaRPr lang="ru-RU"/>
        </a:p>
      </dgm:t>
    </dgm:pt>
    <dgm:pt modelId="{71F4546E-2746-400C-989D-AF09B53C2BE5}">
      <dgm:prSet phldrT="[Текст]"/>
      <dgm:spPr/>
      <dgm:t>
        <a:bodyPr/>
        <a:lstStyle/>
        <a:p>
          <a:pPr algn="ctr"/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ПРАКТИЧЕСКИЙ ЭТАП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12C29F-0039-438E-8CC2-B13A91583FED}" type="parTrans" cxnId="{FD51AE0B-C76F-42A5-B08E-E5EE0B3C4EA0}">
      <dgm:prSet/>
      <dgm:spPr/>
      <dgm:t>
        <a:bodyPr/>
        <a:lstStyle/>
        <a:p>
          <a:endParaRPr lang="ru-RU"/>
        </a:p>
      </dgm:t>
    </dgm:pt>
    <dgm:pt modelId="{68DAEC89-2241-4CA7-82DD-04A6FD46C686}" type="sibTrans" cxnId="{FD51AE0B-C76F-42A5-B08E-E5EE0B3C4EA0}">
      <dgm:prSet/>
      <dgm:spPr/>
      <dgm:t>
        <a:bodyPr/>
        <a:lstStyle/>
        <a:p>
          <a:endParaRPr lang="ru-RU"/>
        </a:p>
      </dgm:t>
    </dgm:pt>
    <dgm:pt modelId="{DE3E33EF-6802-4AC8-9605-05246712ECB1}">
      <dgm:prSet phldrT="[Текст]"/>
      <dgm:spPr/>
      <dgm:t>
        <a:bodyPr/>
        <a:lstStyle/>
        <a:p>
          <a:pPr algn="ctr"/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ОБОБЩАЮЩИЙ ЭТАП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52DB98-639F-4096-8074-2CC0C35D04E1}" type="parTrans" cxnId="{DE8BAF18-9F19-4284-9F75-A9A7CC9C02F7}">
      <dgm:prSet/>
      <dgm:spPr/>
      <dgm:t>
        <a:bodyPr/>
        <a:lstStyle/>
        <a:p>
          <a:endParaRPr lang="ru-RU"/>
        </a:p>
      </dgm:t>
    </dgm:pt>
    <dgm:pt modelId="{F156CDFF-12AC-4E8E-91E1-5734F192212B}" type="sibTrans" cxnId="{DE8BAF18-9F19-4284-9F75-A9A7CC9C02F7}">
      <dgm:prSet/>
      <dgm:spPr/>
      <dgm:t>
        <a:bodyPr/>
        <a:lstStyle/>
        <a:p>
          <a:endParaRPr lang="ru-RU"/>
        </a:p>
      </dgm:t>
    </dgm:pt>
    <dgm:pt modelId="{2CE892C2-AB55-40AD-959F-06E6FABD121F}" type="pres">
      <dgm:prSet presAssocID="{2E591BE8-67BB-49D6-8EE8-B96ECFD72FC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1D10737-93C6-4FBC-BBBB-387BEE122B6C}" type="pres">
      <dgm:prSet presAssocID="{2E591BE8-67BB-49D6-8EE8-B96ECFD72FCD}" presName="Name1" presStyleCnt="0"/>
      <dgm:spPr/>
    </dgm:pt>
    <dgm:pt modelId="{D845E7BA-2E13-4BAC-B64D-5A5AAF01AB17}" type="pres">
      <dgm:prSet presAssocID="{2E591BE8-67BB-49D6-8EE8-B96ECFD72FCD}" presName="cycle" presStyleCnt="0"/>
      <dgm:spPr/>
    </dgm:pt>
    <dgm:pt modelId="{E61BC4A9-E5DF-47E6-953B-C9CA74A7479D}" type="pres">
      <dgm:prSet presAssocID="{2E591BE8-67BB-49D6-8EE8-B96ECFD72FCD}" presName="srcNode" presStyleLbl="node1" presStyleIdx="0" presStyleCnt="3"/>
      <dgm:spPr/>
    </dgm:pt>
    <dgm:pt modelId="{0B189A6A-462D-45CE-94D9-CB70522BD05C}" type="pres">
      <dgm:prSet presAssocID="{2E591BE8-67BB-49D6-8EE8-B96ECFD72FCD}" presName="conn" presStyleLbl="parChTrans1D2" presStyleIdx="0" presStyleCnt="1"/>
      <dgm:spPr/>
      <dgm:t>
        <a:bodyPr/>
        <a:lstStyle/>
        <a:p>
          <a:endParaRPr lang="ru-RU"/>
        </a:p>
      </dgm:t>
    </dgm:pt>
    <dgm:pt modelId="{89382FB7-47E7-4542-AC1A-00CD4026BAFC}" type="pres">
      <dgm:prSet presAssocID="{2E591BE8-67BB-49D6-8EE8-B96ECFD72FCD}" presName="extraNode" presStyleLbl="node1" presStyleIdx="0" presStyleCnt="3"/>
      <dgm:spPr/>
    </dgm:pt>
    <dgm:pt modelId="{2B651023-7027-423B-BE9F-6C38663AAFC8}" type="pres">
      <dgm:prSet presAssocID="{2E591BE8-67BB-49D6-8EE8-B96ECFD72FCD}" presName="dstNode" presStyleLbl="node1" presStyleIdx="0" presStyleCnt="3"/>
      <dgm:spPr/>
    </dgm:pt>
    <dgm:pt modelId="{D75F2887-682E-46B0-B00C-0ED7BB2947A2}" type="pres">
      <dgm:prSet presAssocID="{140B4D33-2F54-4B74-B368-2B9A3C79DC6F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967524-92D3-4419-A7E2-659B07AA361F}" type="pres">
      <dgm:prSet presAssocID="{140B4D33-2F54-4B74-B368-2B9A3C79DC6F}" presName="accent_1" presStyleCnt="0"/>
      <dgm:spPr/>
    </dgm:pt>
    <dgm:pt modelId="{04436CF1-C957-47A8-A3E1-C55D2C4C597E}" type="pres">
      <dgm:prSet presAssocID="{140B4D33-2F54-4B74-B368-2B9A3C79DC6F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30F24D3-1677-4CBC-A2D1-8D029BF75CA3}" type="pres">
      <dgm:prSet presAssocID="{71F4546E-2746-400C-989D-AF09B53C2BE5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CBEEFB-696C-4717-A698-1A54CC463FF8}" type="pres">
      <dgm:prSet presAssocID="{71F4546E-2746-400C-989D-AF09B53C2BE5}" presName="accent_2" presStyleCnt="0"/>
      <dgm:spPr/>
    </dgm:pt>
    <dgm:pt modelId="{50D778AC-72CE-44CD-BC48-4DC686A48560}" type="pres">
      <dgm:prSet presAssocID="{71F4546E-2746-400C-989D-AF09B53C2BE5}" presName="accentRepeatNode" presStyleLbl="solidFgAcc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72A3138-8B00-4C0A-AA3B-D13E0E05CE3C}" type="pres">
      <dgm:prSet presAssocID="{DE3E33EF-6802-4AC8-9605-05246712ECB1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32C3CA-63A1-44F5-A678-02AF8EDFFA65}" type="pres">
      <dgm:prSet presAssocID="{DE3E33EF-6802-4AC8-9605-05246712ECB1}" presName="accent_3" presStyleCnt="0"/>
      <dgm:spPr/>
    </dgm:pt>
    <dgm:pt modelId="{75FB2A91-DB0F-4D53-B76C-84650C20302B}" type="pres">
      <dgm:prSet presAssocID="{DE3E33EF-6802-4AC8-9605-05246712ECB1}" presName="accentRepeatNode" presStyleLbl="solidFgAcc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C789C4BE-0173-4417-A0B6-88B9F4BA1260}" type="presOf" srcId="{36D26CA5-8E8A-44F7-99E4-A359FB002343}" destId="{0B189A6A-462D-45CE-94D9-CB70522BD05C}" srcOrd="0" destOrd="0" presId="urn:microsoft.com/office/officeart/2008/layout/VerticalCurvedList"/>
    <dgm:cxn modelId="{DE8BAF18-9F19-4284-9F75-A9A7CC9C02F7}" srcId="{2E591BE8-67BB-49D6-8EE8-B96ECFD72FCD}" destId="{DE3E33EF-6802-4AC8-9605-05246712ECB1}" srcOrd="2" destOrd="0" parTransId="{1052DB98-639F-4096-8074-2CC0C35D04E1}" sibTransId="{F156CDFF-12AC-4E8E-91E1-5734F192212B}"/>
    <dgm:cxn modelId="{E6C65D54-9019-4BCD-A760-A969FBCA2916}" type="presOf" srcId="{DE3E33EF-6802-4AC8-9605-05246712ECB1}" destId="{472A3138-8B00-4C0A-AA3B-D13E0E05CE3C}" srcOrd="0" destOrd="0" presId="urn:microsoft.com/office/officeart/2008/layout/VerticalCurvedList"/>
    <dgm:cxn modelId="{8A100AD6-6787-4E79-B354-3DC09348850A}" type="presOf" srcId="{71F4546E-2746-400C-989D-AF09B53C2BE5}" destId="{530F24D3-1677-4CBC-A2D1-8D029BF75CA3}" srcOrd="0" destOrd="0" presId="urn:microsoft.com/office/officeart/2008/layout/VerticalCurvedList"/>
    <dgm:cxn modelId="{81B5CE09-DEF8-44E3-9EA7-42CC902086D0}" srcId="{2E591BE8-67BB-49D6-8EE8-B96ECFD72FCD}" destId="{140B4D33-2F54-4B74-B368-2B9A3C79DC6F}" srcOrd="0" destOrd="0" parTransId="{5EB1445A-40D1-4BB7-B918-DE4498D4FDBC}" sibTransId="{36D26CA5-8E8A-44F7-99E4-A359FB002343}"/>
    <dgm:cxn modelId="{A4654DE1-1FFF-4AE4-96B0-75A2474EEE8C}" type="presOf" srcId="{140B4D33-2F54-4B74-B368-2B9A3C79DC6F}" destId="{D75F2887-682E-46B0-B00C-0ED7BB2947A2}" srcOrd="0" destOrd="0" presId="urn:microsoft.com/office/officeart/2008/layout/VerticalCurvedList"/>
    <dgm:cxn modelId="{FD51AE0B-C76F-42A5-B08E-E5EE0B3C4EA0}" srcId="{2E591BE8-67BB-49D6-8EE8-B96ECFD72FCD}" destId="{71F4546E-2746-400C-989D-AF09B53C2BE5}" srcOrd="1" destOrd="0" parTransId="{4812C29F-0039-438E-8CC2-B13A91583FED}" sibTransId="{68DAEC89-2241-4CA7-82DD-04A6FD46C686}"/>
    <dgm:cxn modelId="{EA8D515B-F312-4026-A33B-471C258714D2}" type="presOf" srcId="{2E591BE8-67BB-49D6-8EE8-B96ECFD72FCD}" destId="{2CE892C2-AB55-40AD-959F-06E6FABD121F}" srcOrd="0" destOrd="0" presId="urn:microsoft.com/office/officeart/2008/layout/VerticalCurvedList"/>
    <dgm:cxn modelId="{AEC638B9-FF9D-456C-BF6F-1EB7439AB009}" type="presParOf" srcId="{2CE892C2-AB55-40AD-959F-06E6FABD121F}" destId="{D1D10737-93C6-4FBC-BBBB-387BEE122B6C}" srcOrd="0" destOrd="0" presId="urn:microsoft.com/office/officeart/2008/layout/VerticalCurvedList"/>
    <dgm:cxn modelId="{5D4B275F-4EF2-415C-8CCD-F1045D06A198}" type="presParOf" srcId="{D1D10737-93C6-4FBC-BBBB-387BEE122B6C}" destId="{D845E7BA-2E13-4BAC-B64D-5A5AAF01AB17}" srcOrd="0" destOrd="0" presId="urn:microsoft.com/office/officeart/2008/layout/VerticalCurvedList"/>
    <dgm:cxn modelId="{43FEAC5E-DBA9-4C99-8BB5-84720061437D}" type="presParOf" srcId="{D845E7BA-2E13-4BAC-B64D-5A5AAF01AB17}" destId="{E61BC4A9-E5DF-47E6-953B-C9CA74A7479D}" srcOrd="0" destOrd="0" presId="urn:microsoft.com/office/officeart/2008/layout/VerticalCurvedList"/>
    <dgm:cxn modelId="{9CBDD01E-3B88-4231-B9F5-EF6B9ADAE2FE}" type="presParOf" srcId="{D845E7BA-2E13-4BAC-B64D-5A5AAF01AB17}" destId="{0B189A6A-462D-45CE-94D9-CB70522BD05C}" srcOrd="1" destOrd="0" presId="urn:microsoft.com/office/officeart/2008/layout/VerticalCurvedList"/>
    <dgm:cxn modelId="{F532708E-9180-4136-BCB4-60A4F8E46699}" type="presParOf" srcId="{D845E7BA-2E13-4BAC-B64D-5A5AAF01AB17}" destId="{89382FB7-47E7-4542-AC1A-00CD4026BAFC}" srcOrd="2" destOrd="0" presId="urn:microsoft.com/office/officeart/2008/layout/VerticalCurvedList"/>
    <dgm:cxn modelId="{E265D553-B0EE-42D0-A989-804ED3A4A734}" type="presParOf" srcId="{D845E7BA-2E13-4BAC-B64D-5A5AAF01AB17}" destId="{2B651023-7027-423B-BE9F-6C38663AAFC8}" srcOrd="3" destOrd="0" presId="urn:microsoft.com/office/officeart/2008/layout/VerticalCurvedList"/>
    <dgm:cxn modelId="{3B548CDD-8AA3-4E0E-9B9C-B84FA57D4136}" type="presParOf" srcId="{D1D10737-93C6-4FBC-BBBB-387BEE122B6C}" destId="{D75F2887-682E-46B0-B00C-0ED7BB2947A2}" srcOrd="1" destOrd="0" presId="urn:microsoft.com/office/officeart/2008/layout/VerticalCurvedList"/>
    <dgm:cxn modelId="{B0EF7B9C-EE05-43EC-9547-BA42F0792730}" type="presParOf" srcId="{D1D10737-93C6-4FBC-BBBB-387BEE122B6C}" destId="{2D967524-92D3-4419-A7E2-659B07AA361F}" srcOrd="2" destOrd="0" presId="urn:microsoft.com/office/officeart/2008/layout/VerticalCurvedList"/>
    <dgm:cxn modelId="{C5B1C247-5AB8-4E63-BE87-F523027842F0}" type="presParOf" srcId="{2D967524-92D3-4419-A7E2-659B07AA361F}" destId="{04436CF1-C957-47A8-A3E1-C55D2C4C597E}" srcOrd="0" destOrd="0" presId="urn:microsoft.com/office/officeart/2008/layout/VerticalCurvedList"/>
    <dgm:cxn modelId="{306F51EC-D820-4F9D-B7AF-30C32BFC20F1}" type="presParOf" srcId="{D1D10737-93C6-4FBC-BBBB-387BEE122B6C}" destId="{530F24D3-1677-4CBC-A2D1-8D029BF75CA3}" srcOrd="3" destOrd="0" presId="urn:microsoft.com/office/officeart/2008/layout/VerticalCurvedList"/>
    <dgm:cxn modelId="{C8446104-3283-4829-8CF5-FB975E0F568A}" type="presParOf" srcId="{D1D10737-93C6-4FBC-BBBB-387BEE122B6C}" destId="{D1CBEEFB-696C-4717-A698-1A54CC463FF8}" srcOrd="4" destOrd="0" presId="urn:microsoft.com/office/officeart/2008/layout/VerticalCurvedList"/>
    <dgm:cxn modelId="{BAC8FAF1-72CD-470B-9A86-5FBBFCEF8376}" type="presParOf" srcId="{D1CBEEFB-696C-4717-A698-1A54CC463FF8}" destId="{50D778AC-72CE-44CD-BC48-4DC686A48560}" srcOrd="0" destOrd="0" presId="urn:microsoft.com/office/officeart/2008/layout/VerticalCurvedList"/>
    <dgm:cxn modelId="{810CB981-CD94-4F9A-8823-15BE72294D77}" type="presParOf" srcId="{D1D10737-93C6-4FBC-BBBB-387BEE122B6C}" destId="{472A3138-8B00-4C0A-AA3B-D13E0E05CE3C}" srcOrd="5" destOrd="0" presId="urn:microsoft.com/office/officeart/2008/layout/VerticalCurvedList"/>
    <dgm:cxn modelId="{2AD8DE4F-374F-4CD4-B0A8-7E9FCC312100}" type="presParOf" srcId="{D1D10737-93C6-4FBC-BBBB-387BEE122B6C}" destId="{0732C3CA-63A1-44F5-A678-02AF8EDFFA65}" srcOrd="6" destOrd="0" presId="urn:microsoft.com/office/officeart/2008/layout/VerticalCurvedList"/>
    <dgm:cxn modelId="{0DD693D3-4C6C-433F-98E4-4BAAC43BB155}" type="presParOf" srcId="{0732C3CA-63A1-44F5-A678-02AF8EDFFA65}" destId="{75FB2A91-DB0F-4D53-B76C-84650C20302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49C642-73C8-4F7E-AC3A-B5BEEFE6BD5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003B2FD-8ABA-4FE8-B4BD-089DD0773DA8}">
      <dgm:prSet phldrT="[Текст]"/>
      <dgm:spPr/>
      <dgm:t>
        <a:bodyPr/>
        <a:lstStyle/>
        <a:p>
          <a:r>
            <a:rPr lang="ru-RU" dirty="0" smtClean="0"/>
            <a:t>Дети познакомятся с лесными зверями их детенышами</a:t>
          </a:r>
          <a:endParaRPr lang="ru-RU" dirty="0"/>
        </a:p>
      </dgm:t>
    </dgm:pt>
    <dgm:pt modelId="{A7C52A10-1C84-44D7-85C5-74483C162892}" type="parTrans" cxnId="{D18067A1-AFD6-442B-A7A2-8B8EA28CAAFD}">
      <dgm:prSet/>
      <dgm:spPr/>
      <dgm:t>
        <a:bodyPr/>
        <a:lstStyle/>
        <a:p>
          <a:endParaRPr lang="ru-RU"/>
        </a:p>
      </dgm:t>
    </dgm:pt>
    <dgm:pt modelId="{CFE67EA0-47E9-4F1A-840A-B463F8BBBB89}" type="sibTrans" cxnId="{D18067A1-AFD6-442B-A7A2-8B8EA28CAAFD}">
      <dgm:prSet/>
      <dgm:spPr/>
      <dgm:t>
        <a:bodyPr/>
        <a:lstStyle/>
        <a:p>
          <a:endParaRPr lang="ru-RU"/>
        </a:p>
      </dgm:t>
    </dgm:pt>
    <dgm:pt modelId="{0B259005-5DF5-4848-956B-3156506B7824}">
      <dgm:prSet phldrT="[Текст]"/>
      <dgm:spPr/>
      <dgm:t>
        <a:bodyPr/>
        <a:lstStyle/>
        <a:p>
          <a:r>
            <a:rPr lang="ru-RU" dirty="0" smtClean="0"/>
            <a:t>Дети узнают о жизнедеятельности лесных зверей в наших лесах</a:t>
          </a:r>
          <a:endParaRPr lang="ru-RU" dirty="0"/>
        </a:p>
      </dgm:t>
    </dgm:pt>
    <dgm:pt modelId="{49FCFF0C-1CE5-4E49-8851-C93BC248AB60}" type="parTrans" cxnId="{E933B17A-A675-4ED4-9E02-061DFD636218}">
      <dgm:prSet/>
      <dgm:spPr/>
      <dgm:t>
        <a:bodyPr/>
        <a:lstStyle/>
        <a:p>
          <a:endParaRPr lang="ru-RU"/>
        </a:p>
      </dgm:t>
    </dgm:pt>
    <dgm:pt modelId="{88867C75-A15B-4F4D-85E3-2F677D7CBF74}" type="sibTrans" cxnId="{E933B17A-A675-4ED4-9E02-061DFD636218}">
      <dgm:prSet/>
      <dgm:spPr/>
      <dgm:t>
        <a:bodyPr/>
        <a:lstStyle/>
        <a:p>
          <a:endParaRPr lang="ru-RU"/>
        </a:p>
      </dgm:t>
    </dgm:pt>
    <dgm:pt modelId="{DD186AD6-A97D-43AB-AB9F-E1549A835524}">
      <dgm:prSet phldrT="[Текст]"/>
      <dgm:spPr/>
      <dgm:t>
        <a:bodyPr/>
        <a:lstStyle/>
        <a:p>
          <a:r>
            <a:rPr lang="ru-RU" dirty="0" smtClean="0"/>
            <a:t>Ребята овладеют навыками узнавания животных по описанию</a:t>
          </a:r>
          <a:endParaRPr lang="ru-RU" dirty="0"/>
        </a:p>
      </dgm:t>
    </dgm:pt>
    <dgm:pt modelId="{66D6240D-3431-4DF0-9F36-3373AEE34228}" type="parTrans" cxnId="{0A50AB38-CBD2-40DD-9952-C5D1641661F4}">
      <dgm:prSet/>
      <dgm:spPr/>
      <dgm:t>
        <a:bodyPr/>
        <a:lstStyle/>
        <a:p>
          <a:endParaRPr lang="ru-RU"/>
        </a:p>
      </dgm:t>
    </dgm:pt>
    <dgm:pt modelId="{6AC4954B-EE53-427A-A113-62AF7CB3D761}" type="sibTrans" cxnId="{0A50AB38-CBD2-40DD-9952-C5D1641661F4}">
      <dgm:prSet/>
      <dgm:spPr/>
      <dgm:t>
        <a:bodyPr/>
        <a:lstStyle/>
        <a:p>
          <a:endParaRPr lang="ru-RU"/>
        </a:p>
      </dgm:t>
    </dgm:pt>
    <dgm:pt modelId="{70958797-4FC3-4568-950A-DF830E2B8725}">
      <dgm:prSet phldrT="[Текст]"/>
      <dgm:spPr/>
      <dgm:t>
        <a:bodyPr/>
        <a:lstStyle/>
        <a:p>
          <a:r>
            <a:rPr lang="ru-RU" dirty="0" smtClean="0"/>
            <a:t>Дети будут бережно относиться к дикой природе</a:t>
          </a:r>
          <a:endParaRPr lang="ru-RU" dirty="0"/>
        </a:p>
      </dgm:t>
    </dgm:pt>
    <dgm:pt modelId="{CF194556-61B6-4DE4-A1BA-90DEEB2F060A}" type="parTrans" cxnId="{4B0F3DB7-8601-4FFE-956B-1CB3918D6A1C}">
      <dgm:prSet/>
      <dgm:spPr/>
      <dgm:t>
        <a:bodyPr/>
        <a:lstStyle/>
        <a:p>
          <a:endParaRPr lang="ru-RU"/>
        </a:p>
      </dgm:t>
    </dgm:pt>
    <dgm:pt modelId="{BC45A355-A972-49A6-9AC9-4A26A0E1CDC5}" type="sibTrans" cxnId="{4B0F3DB7-8601-4FFE-956B-1CB3918D6A1C}">
      <dgm:prSet/>
      <dgm:spPr/>
      <dgm:t>
        <a:bodyPr/>
        <a:lstStyle/>
        <a:p>
          <a:endParaRPr lang="ru-RU"/>
        </a:p>
      </dgm:t>
    </dgm:pt>
    <dgm:pt modelId="{DF22E007-371B-4569-BC5A-58AFFED069F4}">
      <dgm:prSet phldrT="[Текст]"/>
      <dgm:spPr/>
      <dgm:t>
        <a:bodyPr/>
        <a:lstStyle/>
        <a:p>
          <a:r>
            <a:rPr lang="ru-RU" dirty="0" smtClean="0"/>
            <a:t>Дети будут уверенно отличать лесных зверей от  домашних и называть их</a:t>
          </a:r>
          <a:endParaRPr lang="ru-RU" dirty="0"/>
        </a:p>
      </dgm:t>
    </dgm:pt>
    <dgm:pt modelId="{405CA242-1055-4883-8E23-FCA9CF8CF8BA}" type="parTrans" cxnId="{0E892DD2-B5C5-4DA8-B229-BA117A3C6C53}">
      <dgm:prSet/>
      <dgm:spPr/>
      <dgm:t>
        <a:bodyPr/>
        <a:lstStyle/>
        <a:p>
          <a:endParaRPr lang="ru-RU"/>
        </a:p>
      </dgm:t>
    </dgm:pt>
    <dgm:pt modelId="{EE1B3418-9383-4B36-8A80-F0F00C76E73D}" type="sibTrans" cxnId="{0E892DD2-B5C5-4DA8-B229-BA117A3C6C53}">
      <dgm:prSet/>
      <dgm:spPr/>
      <dgm:t>
        <a:bodyPr/>
        <a:lstStyle/>
        <a:p>
          <a:endParaRPr lang="ru-RU"/>
        </a:p>
      </dgm:t>
    </dgm:pt>
    <dgm:pt modelId="{F27F4C04-7545-4B04-8C5D-BABEFF2CEB2C}" type="pres">
      <dgm:prSet presAssocID="{6149C642-73C8-4F7E-AC3A-B5BEEFE6BD50}" presName="linearFlow" presStyleCnt="0">
        <dgm:presLayoutVars>
          <dgm:dir/>
          <dgm:resizeHandles val="exact"/>
        </dgm:presLayoutVars>
      </dgm:prSet>
      <dgm:spPr/>
    </dgm:pt>
    <dgm:pt modelId="{9CB63DF1-E65E-49AF-8439-8641F4931181}" type="pres">
      <dgm:prSet presAssocID="{9003B2FD-8ABA-4FE8-B4BD-089DD0773DA8}" presName="composite" presStyleCnt="0"/>
      <dgm:spPr/>
    </dgm:pt>
    <dgm:pt modelId="{D03A8E0C-D327-4E45-AB3B-8F57FFEDA6AE}" type="pres">
      <dgm:prSet presAssocID="{9003B2FD-8ABA-4FE8-B4BD-089DD0773DA8}" presName="imgShp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515F777-C559-4B7A-90D6-C36AD9FFC25F}" type="pres">
      <dgm:prSet presAssocID="{9003B2FD-8ABA-4FE8-B4BD-089DD0773DA8}" presName="txShp" presStyleLbl="node1" presStyleIdx="0" presStyleCnt="5" custScaleX="124923" custLinFactNeighborX="14816" custLinFactNeighborY="6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CA322B-4EF9-47BA-B17C-C5CAF7203380}" type="pres">
      <dgm:prSet presAssocID="{CFE67EA0-47E9-4F1A-840A-B463F8BBBB89}" presName="spacing" presStyleCnt="0"/>
      <dgm:spPr/>
    </dgm:pt>
    <dgm:pt modelId="{11CB9B2B-C9E7-4B32-BCE3-BF2788F3A968}" type="pres">
      <dgm:prSet presAssocID="{0B259005-5DF5-4848-956B-3156506B7824}" presName="composite" presStyleCnt="0"/>
      <dgm:spPr/>
    </dgm:pt>
    <dgm:pt modelId="{9CF59628-8296-481F-940C-3B71387ED65B}" type="pres">
      <dgm:prSet presAssocID="{0B259005-5DF5-4848-956B-3156506B7824}" presName="imgShp" presStyleLbl="fgImgPlace1" presStyleIdx="1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75E6271-359C-44CA-89F8-BF27D17C91E2}" type="pres">
      <dgm:prSet presAssocID="{0B259005-5DF5-4848-956B-3156506B7824}" presName="txShp" presStyleLbl="node1" presStyleIdx="1" presStyleCnt="5" custScaleX="124923" custLinFactNeighborX="14816" custLinFactNeighborY="6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E81B00-8A4C-4A91-9F37-627BED92CB0C}" type="pres">
      <dgm:prSet presAssocID="{88867C75-A15B-4F4D-85E3-2F677D7CBF74}" presName="spacing" presStyleCnt="0"/>
      <dgm:spPr/>
    </dgm:pt>
    <dgm:pt modelId="{AE5C3386-7E87-48B5-B8CA-7A6709BC1B0B}" type="pres">
      <dgm:prSet presAssocID="{DD186AD6-A97D-43AB-AB9F-E1549A835524}" presName="composite" presStyleCnt="0"/>
      <dgm:spPr/>
    </dgm:pt>
    <dgm:pt modelId="{5A1999BA-023F-4254-9806-BAE3D57E9484}" type="pres">
      <dgm:prSet presAssocID="{DD186AD6-A97D-43AB-AB9F-E1549A835524}" presName="imgShp" presStyleLbl="fgImgPlace1" presStyleIdx="2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CC68E0C-DFC6-4EF2-815C-E0096F589190}" type="pres">
      <dgm:prSet presAssocID="{DD186AD6-A97D-43AB-AB9F-E1549A835524}" presName="txShp" presStyleLbl="node1" presStyleIdx="2" presStyleCnt="5" custScaleX="124923" custLinFactNeighborX="14816" custLinFactNeighborY="6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BF8281-B79B-4E6C-BA25-356206B32516}" type="pres">
      <dgm:prSet presAssocID="{6AC4954B-EE53-427A-A113-62AF7CB3D761}" presName="spacing" presStyleCnt="0"/>
      <dgm:spPr/>
    </dgm:pt>
    <dgm:pt modelId="{566098E3-D618-4BAE-81F8-D4E02A3917E6}" type="pres">
      <dgm:prSet presAssocID="{70958797-4FC3-4568-950A-DF830E2B8725}" presName="composite" presStyleCnt="0"/>
      <dgm:spPr/>
    </dgm:pt>
    <dgm:pt modelId="{39B86711-7FCD-4F5F-9683-3C7BFC8F62E7}" type="pres">
      <dgm:prSet presAssocID="{70958797-4FC3-4568-950A-DF830E2B8725}" presName="imgShp" presStyleLbl="fgImgPlace1" presStyleIdx="3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0B5BF2B-DA6E-4851-8E19-3A280AAA66B9}" type="pres">
      <dgm:prSet presAssocID="{70958797-4FC3-4568-950A-DF830E2B8725}" presName="txShp" presStyleLbl="node1" presStyleIdx="3" presStyleCnt="5" custScaleX="124923" custLinFactNeighborX="14816" custLinFactNeighborY="6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3AEF3-6AB1-4D89-B5B2-BB9A0F946A99}" type="pres">
      <dgm:prSet presAssocID="{BC45A355-A972-49A6-9AC9-4A26A0E1CDC5}" presName="spacing" presStyleCnt="0"/>
      <dgm:spPr/>
    </dgm:pt>
    <dgm:pt modelId="{6B2B5A7E-DC03-4245-BA29-3DE2B1AC64D7}" type="pres">
      <dgm:prSet presAssocID="{DF22E007-371B-4569-BC5A-58AFFED069F4}" presName="composite" presStyleCnt="0"/>
      <dgm:spPr/>
    </dgm:pt>
    <dgm:pt modelId="{45996FA7-5742-4F2B-91CF-22EC21EC51D5}" type="pres">
      <dgm:prSet presAssocID="{DF22E007-371B-4569-BC5A-58AFFED069F4}" presName="imgShp" presStyleLbl="fgImgPlace1" presStyleIdx="4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E8AF498-CD07-4712-B954-48DE83CD2183}" type="pres">
      <dgm:prSet presAssocID="{DF22E007-371B-4569-BC5A-58AFFED069F4}" presName="txShp" presStyleLbl="node1" presStyleIdx="4" presStyleCnt="5" custScaleX="124923" custLinFactNeighborX="14816" custLinFactNeighborY="6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33B17A-A675-4ED4-9E02-061DFD636218}" srcId="{6149C642-73C8-4F7E-AC3A-B5BEEFE6BD50}" destId="{0B259005-5DF5-4848-956B-3156506B7824}" srcOrd="1" destOrd="0" parTransId="{49FCFF0C-1CE5-4E49-8851-C93BC248AB60}" sibTransId="{88867C75-A15B-4F4D-85E3-2F677D7CBF74}"/>
    <dgm:cxn modelId="{70D96877-F158-44E0-832C-B949C413E1D1}" type="presOf" srcId="{DF22E007-371B-4569-BC5A-58AFFED069F4}" destId="{7E8AF498-CD07-4712-B954-48DE83CD2183}" srcOrd="0" destOrd="0" presId="urn:microsoft.com/office/officeart/2005/8/layout/vList3"/>
    <dgm:cxn modelId="{AC8DF443-B31D-4B33-BAE9-D68533207D65}" type="presOf" srcId="{DD186AD6-A97D-43AB-AB9F-E1549A835524}" destId="{3CC68E0C-DFC6-4EF2-815C-E0096F589190}" srcOrd="0" destOrd="0" presId="urn:microsoft.com/office/officeart/2005/8/layout/vList3"/>
    <dgm:cxn modelId="{A4891CBF-E037-4F51-8596-AF09E8A17E93}" type="presOf" srcId="{9003B2FD-8ABA-4FE8-B4BD-089DD0773DA8}" destId="{F515F777-C559-4B7A-90D6-C36AD9FFC25F}" srcOrd="0" destOrd="0" presId="urn:microsoft.com/office/officeart/2005/8/layout/vList3"/>
    <dgm:cxn modelId="{24467F6B-2D2B-4289-A669-0465EC2454F1}" type="presOf" srcId="{6149C642-73C8-4F7E-AC3A-B5BEEFE6BD50}" destId="{F27F4C04-7545-4B04-8C5D-BABEFF2CEB2C}" srcOrd="0" destOrd="0" presId="urn:microsoft.com/office/officeart/2005/8/layout/vList3"/>
    <dgm:cxn modelId="{7DC7B31C-DF4D-4071-A0A8-B20C083223F9}" type="presOf" srcId="{70958797-4FC3-4568-950A-DF830E2B8725}" destId="{90B5BF2B-DA6E-4851-8E19-3A280AAA66B9}" srcOrd="0" destOrd="0" presId="urn:microsoft.com/office/officeart/2005/8/layout/vList3"/>
    <dgm:cxn modelId="{AA80E484-B9EE-4FEB-A2DD-FA504C9C4878}" type="presOf" srcId="{0B259005-5DF5-4848-956B-3156506B7824}" destId="{E75E6271-359C-44CA-89F8-BF27D17C91E2}" srcOrd="0" destOrd="0" presId="urn:microsoft.com/office/officeart/2005/8/layout/vList3"/>
    <dgm:cxn modelId="{4B0F3DB7-8601-4FFE-956B-1CB3918D6A1C}" srcId="{6149C642-73C8-4F7E-AC3A-B5BEEFE6BD50}" destId="{70958797-4FC3-4568-950A-DF830E2B8725}" srcOrd="3" destOrd="0" parTransId="{CF194556-61B6-4DE4-A1BA-90DEEB2F060A}" sibTransId="{BC45A355-A972-49A6-9AC9-4A26A0E1CDC5}"/>
    <dgm:cxn modelId="{0E892DD2-B5C5-4DA8-B229-BA117A3C6C53}" srcId="{6149C642-73C8-4F7E-AC3A-B5BEEFE6BD50}" destId="{DF22E007-371B-4569-BC5A-58AFFED069F4}" srcOrd="4" destOrd="0" parTransId="{405CA242-1055-4883-8E23-FCA9CF8CF8BA}" sibTransId="{EE1B3418-9383-4B36-8A80-F0F00C76E73D}"/>
    <dgm:cxn modelId="{0A50AB38-CBD2-40DD-9952-C5D1641661F4}" srcId="{6149C642-73C8-4F7E-AC3A-B5BEEFE6BD50}" destId="{DD186AD6-A97D-43AB-AB9F-E1549A835524}" srcOrd="2" destOrd="0" parTransId="{66D6240D-3431-4DF0-9F36-3373AEE34228}" sibTransId="{6AC4954B-EE53-427A-A113-62AF7CB3D761}"/>
    <dgm:cxn modelId="{D18067A1-AFD6-442B-A7A2-8B8EA28CAAFD}" srcId="{6149C642-73C8-4F7E-AC3A-B5BEEFE6BD50}" destId="{9003B2FD-8ABA-4FE8-B4BD-089DD0773DA8}" srcOrd="0" destOrd="0" parTransId="{A7C52A10-1C84-44D7-85C5-74483C162892}" sibTransId="{CFE67EA0-47E9-4F1A-840A-B463F8BBBB89}"/>
    <dgm:cxn modelId="{24589A07-E452-4E41-B939-465E9037B428}" type="presParOf" srcId="{F27F4C04-7545-4B04-8C5D-BABEFF2CEB2C}" destId="{9CB63DF1-E65E-49AF-8439-8641F4931181}" srcOrd="0" destOrd="0" presId="urn:microsoft.com/office/officeart/2005/8/layout/vList3"/>
    <dgm:cxn modelId="{9304456F-EF8E-406A-8905-45C8F57AF435}" type="presParOf" srcId="{9CB63DF1-E65E-49AF-8439-8641F4931181}" destId="{D03A8E0C-D327-4E45-AB3B-8F57FFEDA6AE}" srcOrd="0" destOrd="0" presId="urn:microsoft.com/office/officeart/2005/8/layout/vList3"/>
    <dgm:cxn modelId="{DAD2734B-638A-43F4-889A-482EE20699A2}" type="presParOf" srcId="{9CB63DF1-E65E-49AF-8439-8641F4931181}" destId="{F515F777-C559-4B7A-90D6-C36AD9FFC25F}" srcOrd="1" destOrd="0" presId="urn:microsoft.com/office/officeart/2005/8/layout/vList3"/>
    <dgm:cxn modelId="{96867C00-F67A-4DF0-BB2F-15BA285DCE5A}" type="presParOf" srcId="{F27F4C04-7545-4B04-8C5D-BABEFF2CEB2C}" destId="{48CA322B-4EF9-47BA-B17C-C5CAF7203380}" srcOrd="1" destOrd="0" presId="urn:microsoft.com/office/officeart/2005/8/layout/vList3"/>
    <dgm:cxn modelId="{C45CFAF5-536D-4571-B479-1A0C173841A8}" type="presParOf" srcId="{F27F4C04-7545-4B04-8C5D-BABEFF2CEB2C}" destId="{11CB9B2B-C9E7-4B32-BCE3-BF2788F3A968}" srcOrd="2" destOrd="0" presId="urn:microsoft.com/office/officeart/2005/8/layout/vList3"/>
    <dgm:cxn modelId="{320629DE-4CE1-44DC-AAAD-EA9EA3436A1D}" type="presParOf" srcId="{11CB9B2B-C9E7-4B32-BCE3-BF2788F3A968}" destId="{9CF59628-8296-481F-940C-3B71387ED65B}" srcOrd="0" destOrd="0" presId="urn:microsoft.com/office/officeart/2005/8/layout/vList3"/>
    <dgm:cxn modelId="{6339E529-C2B2-42BD-9EC0-EACDE8CCB469}" type="presParOf" srcId="{11CB9B2B-C9E7-4B32-BCE3-BF2788F3A968}" destId="{E75E6271-359C-44CA-89F8-BF27D17C91E2}" srcOrd="1" destOrd="0" presId="urn:microsoft.com/office/officeart/2005/8/layout/vList3"/>
    <dgm:cxn modelId="{5AD4CDFA-AE30-41FB-A6B1-32EE11A5E861}" type="presParOf" srcId="{F27F4C04-7545-4B04-8C5D-BABEFF2CEB2C}" destId="{E3E81B00-8A4C-4A91-9F37-627BED92CB0C}" srcOrd="3" destOrd="0" presId="urn:microsoft.com/office/officeart/2005/8/layout/vList3"/>
    <dgm:cxn modelId="{487DACC4-56F2-4B8F-9A9D-3733AB04D23B}" type="presParOf" srcId="{F27F4C04-7545-4B04-8C5D-BABEFF2CEB2C}" destId="{AE5C3386-7E87-48B5-B8CA-7A6709BC1B0B}" srcOrd="4" destOrd="0" presId="urn:microsoft.com/office/officeart/2005/8/layout/vList3"/>
    <dgm:cxn modelId="{AA77C5E4-A356-43D3-9402-2B23A2FDF4AC}" type="presParOf" srcId="{AE5C3386-7E87-48B5-B8CA-7A6709BC1B0B}" destId="{5A1999BA-023F-4254-9806-BAE3D57E9484}" srcOrd="0" destOrd="0" presId="urn:microsoft.com/office/officeart/2005/8/layout/vList3"/>
    <dgm:cxn modelId="{BF7C7648-2A93-4CB9-AA88-13182B089429}" type="presParOf" srcId="{AE5C3386-7E87-48B5-B8CA-7A6709BC1B0B}" destId="{3CC68E0C-DFC6-4EF2-815C-E0096F589190}" srcOrd="1" destOrd="0" presId="urn:microsoft.com/office/officeart/2005/8/layout/vList3"/>
    <dgm:cxn modelId="{951F7D9D-9617-4235-92C6-B2073C73873A}" type="presParOf" srcId="{F27F4C04-7545-4B04-8C5D-BABEFF2CEB2C}" destId="{8BBF8281-B79B-4E6C-BA25-356206B32516}" srcOrd="5" destOrd="0" presId="urn:microsoft.com/office/officeart/2005/8/layout/vList3"/>
    <dgm:cxn modelId="{1900270C-4D13-45A4-8041-C7B8D57DF8A4}" type="presParOf" srcId="{F27F4C04-7545-4B04-8C5D-BABEFF2CEB2C}" destId="{566098E3-D618-4BAE-81F8-D4E02A3917E6}" srcOrd="6" destOrd="0" presId="urn:microsoft.com/office/officeart/2005/8/layout/vList3"/>
    <dgm:cxn modelId="{C1F32305-1F4C-42FB-824B-6CBB52A13673}" type="presParOf" srcId="{566098E3-D618-4BAE-81F8-D4E02A3917E6}" destId="{39B86711-7FCD-4F5F-9683-3C7BFC8F62E7}" srcOrd="0" destOrd="0" presId="urn:microsoft.com/office/officeart/2005/8/layout/vList3"/>
    <dgm:cxn modelId="{351684EB-0ABB-45DF-8E0B-8DBD0CF3F73F}" type="presParOf" srcId="{566098E3-D618-4BAE-81F8-D4E02A3917E6}" destId="{90B5BF2B-DA6E-4851-8E19-3A280AAA66B9}" srcOrd="1" destOrd="0" presId="urn:microsoft.com/office/officeart/2005/8/layout/vList3"/>
    <dgm:cxn modelId="{46194DD5-A9E6-47A3-879F-925B9175C224}" type="presParOf" srcId="{F27F4C04-7545-4B04-8C5D-BABEFF2CEB2C}" destId="{7FB3AEF3-6AB1-4D89-B5B2-BB9A0F946A99}" srcOrd="7" destOrd="0" presId="urn:microsoft.com/office/officeart/2005/8/layout/vList3"/>
    <dgm:cxn modelId="{0682BF12-1817-40F5-A1C4-F2583F2D78DF}" type="presParOf" srcId="{F27F4C04-7545-4B04-8C5D-BABEFF2CEB2C}" destId="{6B2B5A7E-DC03-4245-BA29-3DE2B1AC64D7}" srcOrd="8" destOrd="0" presId="urn:microsoft.com/office/officeart/2005/8/layout/vList3"/>
    <dgm:cxn modelId="{D7BE7CAF-D1D6-45B1-8AC7-2C1C7F3C7A11}" type="presParOf" srcId="{6B2B5A7E-DC03-4245-BA29-3DE2B1AC64D7}" destId="{45996FA7-5742-4F2B-91CF-22EC21EC51D5}" srcOrd="0" destOrd="0" presId="urn:microsoft.com/office/officeart/2005/8/layout/vList3"/>
    <dgm:cxn modelId="{67FA9F5F-2BEB-4F4B-A14D-930DA62FB89C}" type="presParOf" srcId="{6B2B5A7E-DC03-4245-BA29-3DE2B1AC64D7}" destId="{7E8AF498-CD07-4712-B954-48DE83CD218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89A6A-462D-45CE-94D9-CB70522BD05C}">
      <dsp:nvSpPr>
        <dsp:cNvPr id="0" name=""/>
        <dsp:cNvSpPr/>
      </dsp:nvSpPr>
      <dsp:spPr>
        <a:xfrm>
          <a:off x="-5715964" y="-875089"/>
          <a:ext cx="6806515" cy="6806515"/>
        </a:xfrm>
        <a:prstGeom prst="blockArc">
          <a:avLst>
            <a:gd name="adj1" fmla="val 18900000"/>
            <a:gd name="adj2" fmla="val 2700000"/>
            <a:gd name="adj3" fmla="val 317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5F2887-682E-46B0-B00C-0ED7BB2947A2}">
      <dsp:nvSpPr>
        <dsp:cNvPr id="0" name=""/>
        <dsp:cNvSpPr/>
      </dsp:nvSpPr>
      <dsp:spPr>
        <a:xfrm>
          <a:off x="701819" y="505633"/>
          <a:ext cx="5804795" cy="1011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2693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ПОДГОТОВИТЕЛЬНЫЙ ЭТАП</a:t>
          </a:r>
          <a:endParaRPr lang="ru-RU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01819" y="505633"/>
        <a:ext cx="5804795" cy="1011267"/>
      </dsp:txXfrm>
    </dsp:sp>
    <dsp:sp modelId="{04436CF1-C957-47A8-A3E1-C55D2C4C597E}">
      <dsp:nvSpPr>
        <dsp:cNvPr id="0" name=""/>
        <dsp:cNvSpPr/>
      </dsp:nvSpPr>
      <dsp:spPr>
        <a:xfrm>
          <a:off x="69777" y="379225"/>
          <a:ext cx="1264084" cy="126408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0F24D3-1677-4CBC-A2D1-8D029BF75CA3}">
      <dsp:nvSpPr>
        <dsp:cNvPr id="0" name=""/>
        <dsp:cNvSpPr/>
      </dsp:nvSpPr>
      <dsp:spPr>
        <a:xfrm>
          <a:off x="1069415" y="2022534"/>
          <a:ext cx="5437199" cy="1011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2693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ПРАКТИЧЕСКИЙ ЭТАП</a:t>
          </a:r>
          <a:endParaRPr lang="ru-RU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69415" y="2022534"/>
        <a:ext cx="5437199" cy="1011267"/>
      </dsp:txXfrm>
    </dsp:sp>
    <dsp:sp modelId="{50D778AC-72CE-44CD-BC48-4DC686A48560}">
      <dsp:nvSpPr>
        <dsp:cNvPr id="0" name=""/>
        <dsp:cNvSpPr/>
      </dsp:nvSpPr>
      <dsp:spPr>
        <a:xfrm>
          <a:off x="437373" y="1896126"/>
          <a:ext cx="1264084" cy="126408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2A3138-8B00-4C0A-AA3B-D13E0E05CE3C}">
      <dsp:nvSpPr>
        <dsp:cNvPr id="0" name=""/>
        <dsp:cNvSpPr/>
      </dsp:nvSpPr>
      <dsp:spPr>
        <a:xfrm>
          <a:off x="701819" y="3539435"/>
          <a:ext cx="5804795" cy="1011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2693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ОБОБЩАЮЩИЙ ЭТАП</a:t>
          </a:r>
          <a:endParaRPr lang="ru-RU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01819" y="3539435"/>
        <a:ext cx="5804795" cy="1011267"/>
      </dsp:txXfrm>
    </dsp:sp>
    <dsp:sp modelId="{75FB2A91-DB0F-4D53-B76C-84650C20302B}">
      <dsp:nvSpPr>
        <dsp:cNvPr id="0" name=""/>
        <dsp:cNvSpPr/>
      </dsp:nvSpPr>
      <dsp:spPr>
        <a:xfrm>
          <a:off x="69777" y="3413026"/>
          <a:ext cx="1264084" cy="126408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5F777-C559-4B7A-90D6-C36AD9FFC25F}">
      <dsp:nvSpPr>
        <dsp:cNvPr id="0" name=""/>
        <dsp:cNvSpPr/>
      </dsp:nvSpPr>
      <dsp:spPr>
        <a:xfrm rot="10800000">
          <a:off x="1663606" y="8113"/>
          <a:ext cx="8164977" cy="8810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8506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Дети познакомятся с лесными зверями их детенышами</a:t>
          </a:r>
          <a:endParaRPr lang="ru-RU" sz="2600" kern="1200" dirty="0"/>
        </a:p>
      </dsp:txBody>
      <dsp:txXfrm rot="10800000">
        <a:off x="1883861" y="8113"/>
        <a:ext cx="7944722" cy="881021"/>
      </dsp:txXfrm>
    </dsp:sp>
    <dsp:sp modelId="{D03A8E0C-D327-4E45-AB3B-8F57FFEDA6AE}">
      <dsp:nvSpPr>
        <dsp:cNvPr id="0" name=""/>
        <dsp:cNvSpPr/>
      </dsp:nvSpPr>
      <dsp:spPr>
        <a:xfrm>
          <a:off x="1205777" y="1964"/>
          <a:ext cx="881021" cy="88102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5E6271-359C-44CA-89F8-BF27D17C91E2}">
      <dsp:nvSpPr>
        <dsp:cNvPr id="0" name=""/>
        <dsp:cNvSpPr/>
      </dsp:nvSpPr>
      <dsp:spPr>
        <a:xfrm rot="10800000">
          <a:off x="1663606" y="1152126"/>
          <a:ext cx="8164977" cy="8810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8506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Дети узнают о жизнедеятельности лесных зверей в наших лесах</a:t>
          </a:r>
          <a:endParaRPr lang="ru-RU" sz="2600" kern="1200" dirty="0"/>
        </a:p>
      </dsp:txBody>
      <dsp:txXfrm rot="10800000">
        <a:off x="1883861" y="1152126"/>
        <a:ext cx="7944722" cy="881021"/>
      </dsp:txXfrm>
    </dsp:sp>
    <dsp:sp modelId="{9CF59628-8296-481F-940C-3B71387ED65B}">
      <dsp:nvSpPr>
        <dsp:cNvPr id="0" name=""/>
        <dsp:cNvSpPr/>
      </dsp:nvSpPr>
      <dsp:spPr>
        <a:xfrm>
          <a:off x="1205777" y="1145976"/>
          <a:ext cx="881021" cy="88102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C68E0C-DFC6-4EF2-815C-E0096F589190}">
      <dsp:nvSpPr>
        <dsp:cNvPr id="0" name=""/>
        <dsp:cNvSpPr/>
      </dsp:nvSpPr>
      <dsp:spPr>
        <a:xfrm rot="10800000">
          <a:off x="1663606" y="2296138"/>
          <a:ext cx="8164977" cy="8810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8506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Ребята овладеют навыками узнавания животных по описанию</a:t>
          </a:r>
          <a:endParaRPr lang="ru-RU" sz="2600" kern="1200" dirty="0"/>
        </a:p>
      </dsp:txBody>
      <dsp:txXfrm rot="10800000">
        <a:off x="1883861" y="2296138"/>
        <a:ext cx="7944722" cy="881021"/>
      </dsp:txXfrm>
    </dsp:sp>
    <dsp:sp modelId="{5A1999BA-023F-4254-9806-BAE3D57E9484}">
      <dsp:nvSpPr>
        <dsp:cNvPr id="0" name=""/>
        <dsp:cNvSpPr/>
      </dsp:nvSpPr>
      <dsp:spPr>
        <a:xfrm>
          <a:off x="1205777" y="2289989"/>
          <a:ext cx="881021" cy="88102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B5BF2B-DA6E-4851-8E19-3A280AAA66B9}">
      <dsp:nvSpPr>
        <dsp:cNvPr id="0" name=""/>
        <dsp:cNvSpPr/>
      </dsp:nvSpPr>
      <dsp:spPr>
        <a:xfrm rot="10800000">
          <a:off x="1663606" y="3440151"/>
          <a:ext cx="8164977" cy="8810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8506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Дети будут бережно относиться к дикой природе</a:t>
          </a:r>
          <a:endParaRPr lang="ru-RU" sz="2600" kern="1200" dirty="0"/>
        </a:p>
      </dsp:txBody>
      <dsp:txXfrm rot="10800000">
        <a:off x="1883861" y="3440151"/>
        <a:ext cx="7944722" cy="881021"/>
      </dsp:txXfrm>
    </dsp:sp>
    <dsp:sp modelId="{39B86711-7FCD-4F5F-9683-3C7BFC8F62E7}">
      <dsp:nvSpPr>
        <dsp:cNvPr id="0" name=""/>
        <dsp:cNvSpPr/>
      </dsp:nvSpPr>
      <dsp:spPr>
        <a:xfrm>
          <a:off x="1205777" y="3434002"/>
          <a:ext cx="881021" cy="88102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8AF498-CD07-4712-B954-48DE83CD2183}">
      <dsp:nvSpPr>
        <dsp:cNvPr id="0" name=""/>
        <dsp:cNvSpPr/>
      </dsp:nvSpPr>
      <dsp:spPr>
        <a:xfrm rot="10800000">
          <a:off x="1663606" y="4579978"/>
          <a:ext cx="8164977" cy="8810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8506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Дети будут уверенно отличать лесных зверей от  домашних и называть их</a:t>
          </a:r>
          <a:endParaRPr lang="ru-RU" sz="2600" kern="1200" dirty="0"/>
        </a:p>
      </dsp:txBody>
      <dsp:txXfrm rot="10800000">
        <a:off x="1883861" y="4579978"/>
        <a:ext cx="7944722" cy="881021"/>
      </dsp:txXfrm>
    </dsp:sp>
    <dsp:sp modelId="{45996FA7-5742-4F2B-91CF-22EC21EC51D5}">
      <dsp:nvSpPr>
        <dsp:cNvPr id="0" name=""/>
        <dsp:cNvSpPr/>
      </dsp:nvSpPr>
      <dsp:spPr>
        <a:xfrm>
          <a:off x="1205777" y="4578014"/>
          <a:ext cx="881021" cy="88102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 dirty="0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 dirty="0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4E7103-3264-46CA-BAB6-538483EA6387}" type="slidenum">
              <a:rPr lang="en-US" altLang="ru-RU"/>
              <a:pPr/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1499844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918B3A-C54A-406A-ABD8-F51525CB6023}" type="slidenum">
              <a:rPr lang="en-US" altLang="ru-RU"/>
              <a:pPr/>
              <a:t>1</a:t>
            </a:fld>
            <a:endParaRPr lang="en-US" altLang="ru-RU" dirty="0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36779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43EAE1-FA0E-4232-8BFC-FF94FBFD9348}" type="slidenum">
              <a:rPr lang="en-US" altLang="ru-RU"/>
              <a:pPr/>
              <a:t>16</a:t>
            </a:fld>
            <a:endParaRPr lang="en-US" altLang="ru-RU" dirty="0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29161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5AD4B9-D01A-4D27-A60E-F65DE83DCF2B}" type="slidenum">
              <a:rPr lang="en-US" altLang="ru-RU"/>
              <a:pPr/>
              <a:t>2</a:t>
            </a:fld>
            <a:endParaRPr lang="en-US" altLang="ru-RU" dirty="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81577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43EAE1-FA0E-4232-8BFC-FF94FBFD9348}" type="slidenum">
              <a:rPr lang="en-US" altLang="ru-RU"/>
              <a:pPr/>
              <a:t>3</a:t>
            </a:fld>
            <a:endParaRPr lang="en-US" altLang="ru-RU" dirty="0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47429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43EAE1-FA0E-4232-8BFC-FF94FBFD9348}" type="slidenum">
              <a:rPr lang="en-US" altLang="ru-RU"/>
              <a:pPr/>
              <a:t>4</a:t>
            </a:fld>
            <a:endParaRPr lang="en-US" altLang="ru-RU" dirty="0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214977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43EAE1-FA0E-4232-8BFC-FF94FBFD9348}" type="slidenum">
              <a:rPr lang="en-US" altLang="ru-RU"/>
              <a:pPr/>
              <a:t>5</a:t>
            </a:fld>
            <a:endParaRPr lang="en-US" altLang="ru-RU" dirty="0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12516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43EAE1-FA0E-4232-8BFC-FF94FBFD9348}" type="slidenum">
              <a:rPr lang="en-US" altLang="ru-RU"/>
              <a:pPr/>
              <a:t>6</a:t>
            </a:fld>
            <a:endParaRPr lang="en-US" altLang="ru-RU" dirty="0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82719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5AD4B9-D01A-4D27-A60E-F65DE83DCF2B}" type="slidenum">
              <a:rPr lang="en-US" altLang="ru-RU"/>
              <a:pPr/>
              <a:t>7</a:t>
            </a:fld>
            <a:endParaRPr lang="en-US" altLang="ru-RU" dirty="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46673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43EAE1-FA0E-4232-8BFC-FF94FBFD9348}" type="slidenum">
              <a:rPr lang="en-US" altLang="ru-RU"/>
              <a:pPr/>
              <a:t>8</a:t>
            </a:fld>
            <a:endParaRPr lang="en-US" altLang="ru-RU" dirty="0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2841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43EAE1-FA0E-4232-8BFC-FF94FBFD9348}" type="slidenum">
              <a:rPr lang="en-US" altLang="ru-RU"/>
              <a:pPr/>
              <a:t>11</a:t>
            </a:fld>
            <a:endParaRPr lang="en-US" altLang="ru-RU" dirty="0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69602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618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30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317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84617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993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435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659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784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40456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58199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dou125.ru/p611aa1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ou125.ru/p613aa1.htm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996952"/>
            <a:ext cx="3276600" cy="11620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ru-RU" sz="5400" b="1" i="1" dirty="0" smtClean="0"/>
              <a:t>«Лесные звери»</a:t>
            </a:r>
            <a:endParaRPr lang="ru-RU" sz="5400" dirty="0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0" y="5949280"/>
            <a:ext cx="9144000" cy="79208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Составил: воспитатель 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квалификационной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категории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Цыпкина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Тамара Валентиновна</a:t>
            </a:r>
          </a:p>
        </p:txBody>
      </p:sp>
      <p:sp>
        <p:nvSpPr>
          <p:cNvPr id="4" name="Rectangle 8"/>
          <p:cNvSpPr txBox="1">
            <a:spLocks noChangeArrowheads="1"/>
          </p:cNvSpPr>
          <p:nvPr/>
        </p:nvSpPr>
        <p:spPr bwMode="auto">
          <a:xfrm>
            <a:off x="0" y="27691"/>
            <a:ext cx="9144000" cy="864096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ГБДОУ «Детский сад №44  компенсирующего  вида </a:t>
            </a:r>
          </a:p>
          <a:p>
            <a:pPr algn="ctr"/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Кировского района г. Санкт-Петербурга</a:t>
            </a:r>
          </a:p>
        </p:txBody>
      </p:sp>
      <p:sp>
        <p:nvSpPr>
          <p:cNvPr id="5" name="Rectangle 8"/>
          <p:cNvSpPr txBox="1">
            <a:spLocks noChangeArrowheads="1"/>
          </p:cNvSpPr>
          <p:nvPr/>
        </p:nvSpPr>
        <p:spPr bwMode="auto">
          <a:xfrm>
            <a:off x="0" y="1058648"/>
            <a:ext cx="3744416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sz="3200" b="1" i="1" dirty="0">
                <a:solidFill>
                  <a:schemeClr val="accent4">
                    <a:lumMod val="50000"/>
                  </a:schemeClr>
                </a:solidFill>
              </a:rPr>
              <a:t>Проект во второй группе раннего возраста</a:t>
            </a:r>
            <a:endParaRPr lang="ru-RU" alt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3" y="116632"/>
            <a:ext cx="5561165" cy="715962"/>
          </a:xfrm>
        </p:spPr>
        <p:txBody>
          <a:bodyPr/>
          <a:lstStyle/>
          <a:p>
            <a:r>
              <a:rPr lang="ru-RU" sz="3200" b="1" dirty="0">
                <a:solidFill>
                  <a:srgbClr val="FF0000"/>
                </a:solidFill>
              </a:rPr>
              <a:t>Социально</a:t>
            </a:r>
            <a:r>
              <a:rPr lang="ru-RU" sz="3200" b="1" dirty="0">
                <a:solidFill>
                  <a:srgbClr val="FFFF00"/>
                </a:solidFill>
              </a:rPr>
              <a:t>-</a:t>
            </a:r>
            <a:br>
              <a:rPr lang="ru-RU" sz="3200" b="1" dirty="0">
                <a:solidFill>
                  <a:srgbClr val="FFFF00"/>
                </a:solidFill>
              </a:rPr>
            </a:br>
            <a:r>
              <a:rPr lang="ru-RU" sz="3200" b="1" dirty="0">
                <a:solidFill>
                  <a:srgbClr val="FFFF00"/>
                </a:solidFill>
              </a:rPr>
              <a:t>коммуникативное развитие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8" t="32698" r="29843" b="12789"/>
          <a:stretch/>
        </p:blipFill>
        <p:spPr>
          <a:xfrm>
            <a:off x="0" y="1052736"/>
            <a:ext cx="5916632" cy="2934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57" y="3892934"/>
            <a:ext cx="5638976" cy="3429676"/>
          </a:xfrm>
          <a:prstGeom prst="rect">
            <a:avLst/>
          </a:prstGeom>
        </p:spPr>
      </p:pic>
      <p:pic>
        <p:nvPicPr>
          <p:cNvPr id="1030" name="Picture 6" descr="https://pp.userapi.com/c837327/v837327212/2c6b7/xIPxrCBvqI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841621"/>
            <a:ext cx="3442882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03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943" y="476672"/>
            <a:ext cx="7376377" cy="737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Познавательное развитие</a:t>
            </a:r>
            <a:endParaRPr lang="ru-RU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3" y="1156736"/>
            <a:ext cx="4352041" cy="2994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463" y="3728220"/>
            <a:ext cx="5716196" cy="32888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23321" t="12684" r="2706" b="-1"/>
          <a:stretch/>
        </p:blipFill>
        <p:spPr>
          <a:xfrm>
            <a:off x="251520" y="4209809"/>
            <a:ext cx="3168352" cy="26481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t="17025"/>
          <a:stretch/>
        </p:blipFill>
        <p:spPr>
          <a:xfrm>
            <a:off x="4644008" y="1232985"/>
            <a:ext cx="4952564" cy="23591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b="6688"/>
          <a:stretch/>
        </p:blipFill>
        <p:spPr>
          <a:xfrm>
            <a:off x="1187625" y="1947903"/>
            <a:ext cx="7488832" cy="380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065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78923"/>
            <a:ext cx="7315200" cy="715962"/>
          </a:xfrm>
        </p:spPr>
        <p:txBody>
          <a:bodyPr/>
          <a:lstStyle/>
          <a:p>
            <a:r>
              <a:rPr lang="ru-RU" sz="4000" b="1" dirty="0">
                <a:solidFill>
                  <a:srgbClr val="FFFF00"/>
                </a:solidFill>
              </a:rPr>
              <a:t>Речевое развитие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469" b="4276"/>
          <a:stretch/>
        </p:blipFill>
        <p:spPr>
          <a:xfrm>
            <a:off x="-972616" y="4924341"/>
            <a:ext cx="5316105" cy="302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1253592"/>
            <a:ext cx="6031986" cy="33937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4675140"/>
            <a:ext cx="4565504" cy="25639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51213" r="11195"/>
          <a:stretch/>
        </p:blipFill>
        <p:spPr>
          <a:xfrm>
            <a:off x="107504" y="1233376"/>
            <a:ext cx="2420520" cy="361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2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7315200" cy="715962"/>
          </a:xfrm>
        </p:spPr>
        <p:txBody>
          <a:bodyPr/>
          <a:lstStyle/>
          <a:p>
            <a:r>
              <a:rPr lang="ru-RU" sz="3000" b="1" dirty="0">
                <a:solidFill>
                  <a:srgbClr val="FFFF00"/>
                </a:solidFill>
              </a:rPr>
              <a:t>Художественно- эстетическое развитие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390"/>
          <a:stretch/>
        </p:blipFill>
        <p:spPr>
          <a:xfrm>
            <a:off x="107504" y="1484784"/>
            <a:ext cx="3584032" cy="5199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5575" b="19646"/>
          <a:stretch/>
        </p:blipFill>
        <p:spPr>
          <a:xfrm>
            <a:off x="3552820" y="4652406"/>
            <a:ext cx="5571995" cy="2027081"/>
          </a:xfrm>
          <a:prstGeom prst="rect">
            <a:avLst/>
          </a:prstGeom>
        </p:spPr>
      </p:pic>
      <p:pic>
        <p:nvPicPr>
          <p:cNvPr id="3074" name="Picture 2" descr="https://pp.userapi.com/c837327/v837327212/2c829/iJtOM0Mc7a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104" y="1510044"/>
            <a:ext cx="5459172" cy="30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47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7315200" cy="715962"/>
          </a:xfrm>
        </p:spPr>
        <p:txBody>
          <a:bodyPr/>
          <a:lstStyle/>
          <a:p>
            <a:r>
              <a:rPr lang="ru-RU" sz="3000" b="1" dirty="0">
                <a:solidFill>
                  <a:srgbClr val="FFFF00"/>
                </a:solidFill>
              </a:rPr>
              <a:t>Художественно- эстетическое развитие</a:t>
            </a:r>
            <a:endParaRPr lang="ru-RU" sz="3000" dirty="0"/>
          </a:p>
        </p:txBody>
      </p:sp>
      <p:pic>
        <p:nvPicPr>
          <p:cNvPr id="5122" name="Picture 2" descr="https://pp.userapi.com/c837327/v837327212/2c6e9/0v6UmlX7Uk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99" y="1571548"/>
            <a:ext cx="2926080" cy="520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pp.userapi.com/c837327/v837327212/2c707/5vQyaxIe1T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598558"/>
            <a:ext cx="2917096" cy="518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pp.userapi.com/c837327/v837327212/2c68f/pOpuWHxBXd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04" y="1599405"/>
            <a:ext cx="2894741" cy="514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03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4664"/>
            <a:ext cx="77048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b="1" dirty="0">
                <a:solidFill>
                  <a:srgbClr val="FFFF00"/>
                </a:solidFill>
              </a:rPr>
              <a:t>Художественно- эстетическое развитие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1356" r="11512" b="10767"/>
          <a:stretch/>
        </p:blipFill>
        <p:spPr>
          <a:xfrm>
            <a:off x="3995936" y="1196752"/>
            <a:ext cx="4595652" cy="3023025"/>
          </a:xfrm>
          <a:prstGeom prst="rect">
            <a:avLst/>
          </a:prstGeom>
        </p:spPr>
      </p:pic>
      <p:pic>
        <p:nvPicPr>
          <p:cNvPr id="2056" name="Picture 8" descr="https://pp.userapi.com/c837327/v837327212/2c7ed/4VakGCyCzL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291253"/>
            <a:ext cx="4570922" cy="256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pp.userapi.com/c837327/v837327212/2c80b/Sn0gDZ98o_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3240360" cy="577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61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1531" y="185395"/>
            <a:ext cx="5150789" cy="1039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Художественно-эстетическое развитие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15575" b="19646"/>
          <a:stretch/>
        </p:blipFill>
        <p:spPr>
          <a:xfrm>
            <a:off x="54636" y="4614013"/>
            <a:ext cx="5938019" cy="2160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7159" t="1" r="10797" b="1826"/>
          <a:stretch/>
        </p:blipFill>
        <p:spPr>
          <a:xfrm>
            <a:off x="2608279" y="1288096"/>
            <a:ext cx="3384376" cy="30269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266" y="627122"/>
            <a:ext cx="2159265" cy="3845267"/>
          </a:xfrm>
          <a:prstGeom prst="rect">
            <a:avLst/>
          </a:prstGeom>
        </p:spPr>
      </p:pic>
      <p:pic>
        <p:nvPicPr>
          <p:cNvPr id="4098" name="Picture 2" descr="https://pp.userapi.com/c837327/v837327212/2c815/lCGMrSkebR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895" y="1772816"/>
            <a:ext cx="2808498" cy="500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2396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319406"/>
            <a:ext cx="5149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</a:rPr>
              <a:t>Физическое развитие</a:t>
            </a:r>
          </a:p>
        </p:txBody>
      </p:sp>
      <p:pic>
        <p:nvPicPr>
          <p:cNvPr id="6148" name="Picture 4" descr="https://pp.userapi.com/c837327/v837327212/2c847/14Vda2VqQb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5" y="1214323"/>
            <a:ext cx="2470770" cy="440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pp.userapi.com/c837327/v837327212/2c7a4/Bo-XP5wsNv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394" y="1214323"/>
            <a:ext cx="4189723" cy="235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pp.userapi.com/c837327/v837327212/2c7b6/wCmG_eIsFL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568" y="3730923"/>
            <a:ext cx="5482032" cy="308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s://pp.userapi.com/c837327/v837327212/2c85b/J_vtJb72uD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986" y="1225337"/>
            <a:ext cx="2080502" cy="370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58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53" y="692696"/>
            <a:ext cx="7315200" cy="715962"/>
          </a:xfrm>
        </p:spPr>
        <p:txBody>
          <a:bodyPr/>
          <a:lstStyle/>
          <a:p>
            <a:r>
              <a:rPr lang="ru-RU" b="1" dirty="0">
                <a:solidFill>
                  <a:srgbClr val="FFFF00"/>
                </a:solidFill>
              </a:rPr>
              <a:t>Физическое развитие</a:t>
            </a:r>
            <a:br>
              <a:rPr lang="ru-RU" b="1" dirty="0">
                <a:solidFill>
                  <a:srgbClr val="FFFF00"/>
                </a:solidFill>
              </a:rPr>
            </a:br>
            <a:endParaRPr lang="ru-RU" dirty="0"/>
          </a:p>
        </p:txBody>
      </p:sp>
      <p:pic>
        <p:nvPicPr>
          <p:cNvPr id="4" name="Picture 2" descr="https://pp.userapi.com/c837327/v837327212/2c6a3/NiunGWpVeU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0758"/>
            <a:ext cx="3096344" cy="550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s://pp.userapi.com/c837327/v837327212/2c738/m741aoXA3z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" y="4077072"/>
            <a:ext cx="4874957" cy="27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s://pp.userapi.com/c837327/v837327212/2c780/icWuY6-cx1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" y="1196752"/>
            <a:ext cx="486454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16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04678" y="2564904"/>
            <a:ext cx="946772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Спасибо за внимание!!!</a:t>
            </a:r>
            <a:endParaRPr lang="ru-RU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3914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0531" r="7495"/>
          <a:stretch/>
        </p:blipFill>
        <p:spPr>
          <a:xfrm rot="17438961">
            <a:off x="2287860" y="613702"/>
            <a:ext cx="4331049" cy="8038859"/>
          </a:xfrm>
          <a:prstGeom prst="rect">
            <a:avLst/>
          </a:prstGeom>
        </p:spPr>
      </p:pic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7017" y="651667"/>
            <a:ext cx="7200800" cy="2129261"/>
          </a:xfr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Актуальность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: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  В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раннем возрасте необходимо обеспечить разностороннее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развитие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ребенка, формировать первичные представлений об объектах окружающего мира,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воспитание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любви, бережного и заботливого отношения к 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живой природе</a:t>
            </a:r>
            <a:r>
              <a:rPr lang="ru-RU" sz="2400" dirty="0"/>
              <a:t>.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ru-RU" sz="1800" dirty="0">
              <a:solidFill>
                <a:srgbClr val="4D4D4D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948314" y="3429000"/>
            <a:ext cx="7200800" cy="1870645"/>
          </a:xfrm>
          <a:prstGeom prst="rect">
            <a:avLst/>
          </a:prstGeom>
          <a:ln w="38100" cap="flat" cmpd="sng" algn="ctr">
            <a:solidFill>
              <a:srgbClr val="FF0000"/>
            </a:solidFill>
            <a:prstDash val="solid"/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: Б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ыло выявлено что дети группы «Малышок»  не имеют представление о  лесных зверях, образе жизни, повадках, питании и их жилищах. Не все дети владеют обобщающим понятием «лесные звери»</a:t>
            </a:r>
            <a:endParaRPr lang="en-US" altLang="ru-RU" sz="1800" dirty="0">
              <a:solidFill>
                <a:srgbClr val="4D4D4D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43508" y="620688"/>
            <a:ext cx="8856984" cy="2736304"/>
          </a:xfrm>
          <a:prstGeom prst="rect">
            <a:avLst/>
          </a:prstGeom>
          <a:solidFill>
            <a:schemeClr val="lt1"/>
          </a:solidFill>
          <a:ln w="38100" cap="flat" cmpd="sng" algn="ctr">
            <a:solidFill>
              <a:schemeClr val="accent1"/>
            </a:solidFill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</a:pPr>
            <a:r>
              <a:rPr lang="ru-RU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Участники проекта: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Дети второй группы раннего возраста №3 «Малышок»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Воспитатели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Родители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ru-RU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 проекта: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информационно-практический,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ролево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-игровой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ru-RU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Продолжительность: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1 неделя</a:t>
            </a:r>
          </a:p>
          <a:p>
            <a:pPr marL="0" indent="0">
              <a:lnSpc>
                <a:spcPct val="80000"/>
              </a:lnSpc>
              <a:buFontTx/>
              <a:buNone/>
            </a:pPr>
            <a:endParaRPr lang="en-US" altLang="ru-RU" sz="1800" dirty="0">
              <a:solidFill>
                <a:srgbClr val="4D4D4D"/>
              </a:solidFill>
            </a:endParaRPr>
          </a:p>
        </p:txBody>
      </p:sp>
      <p:pic>
        <p:nvPicPr>
          <p:cNvPr id="17421" name="Picture 13" descr="Картинки по запросу лесные животные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9144000" cy="486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7504" y="1196752"/>
            <a:ext cx="3096344" cy="5661248"/>
          </a:xfrm>
          <a:prstGeom prst="rect">
            <a:avLst/>
          </a:prstGeom>
          <a:solidFill>
            <a:schemeClr val="lt1"/>
          </a:solidFill>
          <a:ln w="38100" cap="flat" cmpd="sng" algn="ctr">
            <a:solidFill>
              <a:schemeClr val="accent1"/>
            </a:solidFill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Цели: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  <a:latin typeface="Microsoft Sans Serif" panose="020B0604020202020204" pitchFamily="34" charset="0"/>
              </a:rPr>
              <a:t>Создание </a:t>
            </a:r>
            <a:r>
              <a:rPr lang="ru-RU" sz="1800" b="1" dirty="0">
                <a:solidFill>
                  <a:schemeClr val="accent4">
                    <a:lumMod val="50000"/>
                  </a:schemeClr>
                </a:solidFill>
                <a:latin typeface="Microsoft Sans Serif" panose="020B0604020202020204" pitchFamily="34" charset="0"/>
              </a:rPr>
              <a:t>условий для формирования у  </a:t>
            </a: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  <a:latin typeface="Microsoft Sans Serif" panose="020B0604020202020204" pitchFamily="34" charset="0"/>
              </a:rPr>
              <a:t>детей: 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b="1" dirty="0">
              <a:solidFill>
                <a:schemeClr val="accent4">
                  <a:lumMod val="50000"/>
                </a:schemeClr>
              </a:solidFill>
              <a:latin typeface="Microsoft Sans Serif" panose="020B0604020202020204" pitchFamily="34" charset="0"/>
            </a:endParaRP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Microsoft Sans Serif" panose="020B0604020202020204" pitchFamily="34" charset="0"/>
              </a:rPr>
              <a:t>-</a:t>
            </a:r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Microsoft Sans Serif" panose="020B0604020202020204" pitchFamily="34" charset="0"/>
              </a:rPr>
              <a:t>познавательных интересов, 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  <a:latin typeface="Microsoft Sans Serif" panose="020B0604020202020204" pitchFamily="34" charset="0"/>
              </a:rPr>
              <a:t>любознательности,  работе в коллективе, отзывчивости</a:t>
            </a:r>
            <a:endParaRPr lang="en-US" sz="1800" dirty="0">
              <a:solidFill>
                <a:schemeClr val="accent4">
                  <a:lumMod val="50000"/>
                </a:schemeClr>
              </a:solidFill>
              <a:latin typeface="Microsoft Sans Serif" panose="020B0604020202020204" pitchFamily="34" charset="0"/>
            </a:endParaRP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Microsoft Sans Serif" panose="020B0604020202020204" pitchFamily="34" charset="0"/>
              </a:rPr>
              <a:t>-</a:t>
            </a:r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Microsoft Sans Serif" panose="020B0604020202020204" pitchFamily="34" charset="0"/>
              </a:rPr>
              <a:t>активного и пассивного словаря ребенка по данной теме.</a:t>
            </a:r>
            <a:endParaRPr lang="en-US" altLang="ru-RU" sz="1800" dirty="0">
              <a:solidFill>
                <a:srgbClr val="4D4D4D"/>
              </a:solidFill>
              <a:latin typeface="Microsoft Sans Serif" panose="020B06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bg2"/>
              </a:buClr>
              <a:buNone/>
            </a:pPr>
            <a:endParaRPr lang="ru-RU" sz="1800" b="1" i="1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bg2"/>
              </a:buClr>
              <a:buNone/>
            </a:pPr>
            <a:r>
              <a:rPr lang="ru-RU" sz="1800" b="1" dirty="0" smtClean="0">
                <a:solidFill>
                  <a:schemeClr val="tx1">
                    <a:lumMod val="50000"/>
                  </a:schemeClr>
                </a:solidFill>
              </a:rPr>
              <a:t>-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</a:rPr>
              <a:t>положительного эмоционального опыта</a:t>
            </a:r>
            <a:endParaRPr lang="ru-RU" sz="1800" dirty="0">
              <a:solidFill>
                <a:schemeClr val="tx1">
                  <a:lumMod val="50000"/>
                </a:schemeClr>
              </a:solidFill>
            </a:endParaRPr>
          </a:p>
          <a:p>
            <a:pPr marL="108000">
              <a:lnSpc>
                <a:spcPct val="8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chemeClr val="accent4">
                  <a:lumMod val="50000"/>
                </a:schemeClr>
              </a:solidFill>
              <a:latin typeface="Microsoft Sans Serif" panose="020B0604020202020204" pitchFamily="34" charset="0"/>
            </a:endParaRPr>
          </a:p>
          <a:p>
            <a:pPr marL="108000">
              <a:lnSpc>
                <a:spcPct val="8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v"/>
            </a:pPr>
            <a:endParaRPr lang="ru-RU" sz="1800" dirty="0">
              <a:solidFill>
                <a:schemeClr val="accent4">
                  <a:lumMod val="50000"/>
                </a:schemeClr>
              </a:solidFill>
              <a:latin typeface="Microsoft Sans Serif" panose="020B0604020202020204" pitchFamily="34" charset="0"/>
            </a:endParaRPr>
          </a:p>
          <a:p>
            <a:pPr marL="108000">
              <a:lnSpc>
                <a:spcPct val="8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v"/>
            </a:pP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  <a:latin typeface="Microsoft Sans Serif" panose="020B0604020202020204" pitchFamily="34" charset="0"/>
              </a:rPr>
              <a:t>Привлечь родителей к сотрудничеству (создание книжек-малышек).</a:t>
            </a:r>
          </a:p>
          <a:p>
            <a:pPr marL="0" indent="0">
              <a:lnSpc>
                <a:spcPct val="80000"/>
              </a:lnSpc>
              <a:buFontTx/>
              <a:buNone/>
            </a:pPr>
            <a:endParaRPr lang="en-US" altLang="ru-RU" sz="1800" dirty="0">
              <a:solidFill>
                <a:srgbClr val="4D4D4D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476672"/>
            <a:ext cx="5759911" cy="6084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ЦЕЛИ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 ЗАДАЧИ ПРОЕКТА: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347864" y="1196752"/>
            <a:ext cx="5688632" cy="5661248"/>
          </a:xfrm>
          <a:prstGeom prst="rect">
            <a:avLst/>
          </a:prstGeom>
          <a:ln w="38100" cap="flat" cmpd="sng" algn="ctr">
            <a:solidFill>
              <a:srgbClr val="0070C0"/>
            </a:solidFill>
            <a:prstDash val="solid"/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Задачи: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200" b="1" u="sng" dirty="0" smtClean="0">
                <a:solidFill>
                  <a:schemeClr val="accent1"/>
                </a:solidFill>
              </a:rPr>
              <a:t>Социально-коммуникативные:</a:t>
            </a:r>
            <a:r>
              <a:rPr lang="ru-RU" sz="1200" b="1" u="sng" dirty="0" smtClean="0"/>
              <a:t> 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</a:rPr>
              <a:t>развитие общения и взаимодействия ребенка со взрослыми и 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</a:rPr>
              <a:t>сверстниками, умение 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</a:rPr>
              <a:t>детей отвечать на вопросы 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</a:rPr>
              <a:t>воспитателя, 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</a:rPr>
              <a:t>умение находить книги о лесных 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</a:rPr>
              <a:t>зверях 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</a:rPr>
              <a:t>по обложке и иллюстрации.</a:t>
            </a:r>
            <a:br>
              <a:rPr lang="ru-RU" sz="12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</a:rPr>
              <a:t>Формировать 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</a:rPr>
              <a:t>умение выполнять действия соответственно игровому 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</a:rPr>
              <a:t>правилу.</a:t>
            </a:r>
            <a:endParaRPr lang="ru-RU" sz="1200" b="1" u="sng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200" b="1" u="sng" dirty="0" smtClean="0">
                <a:solidFill>
                  <a:schemeClr val="accent1"/>
                </a:solidFill>
              </a:rPr>
              <a:t>Познавательные: 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</a:rPr>
              <a:t>Формировать 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</a:rPr>
              <a:t>у детей первоначальное   представление о лесе и его обитателях – лесных зверях (заяц, лиса, медведь, волк,  белка, еж и т.д.).</a:t>
            </a:r>
            <a:br>
              <a:rPr lang="ru-RU" sz="12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</a:rPr>
              <a:t>Познакомить 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</a:rPr>
              <a:t>детей с тем, как звери живут в разное время года.</a:t>
            </a:r>
            <a:br>
              <a:rPr lang="ru-RU" sz="12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</a:rPr>
              <a:t>Формировать 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</a:rPr>
              <a:t>знания о характерных особенностях внешнего вида и повадок.</a:t>
            </a:r>
            <a:br>
              <a:rPr lang="ru-RU" sz="12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</a:rPr>
              <a:t>Формировать 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</a:rPr>
              <a:t>знания детей о том, чем питаются лесные 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</a:rPr>
              <a:t>звери, расширить  кругозор 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</a:rPr>
              <a:t>детей. </a:t>
            </a:r>
            <a:br>
              <a:rPr lang="ru-RU" sz="12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sz="1200" b="1" u="sng" dirty="0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Речевое развитие</a:t>
            </a:r>
            <a:r>
              <a:rPr lang="ru-RU" sz="1200" b="1" u="sng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</a:rPr>
              <a:t>обогащение активного 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</a:rPr>
              <a:t>словаря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</a:rPr>
              <a:t>; развитие связной, грамматически правильной диалогической и монологической речи; развитие речевого творчества; развитие звуковой и интонационной культуры речи, фонематического слуха; знакомство с книжной культурой, детской литературой, понимание на слух текстов 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</a:rPr>
              <a:t>про лесных зверей.</a:t>
            </a:r>
            <a:endParaRPr lang="ru-RU" sz="1200" b="1" u="sng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200" b="1" u="sng" dirty="0" smtClean="0">
                <a:solidFill>
                  <a:schemeClr val="accent2"/>
                </a:solidFill>
              </a:rPr>
              <a:t>Художественно-эстетические: </a:t>
            </a:r>
            <a:r>
              <a:rPr lang="ru-RU" sz="1200" dirty="0">
                <a:solidFill>
                  <a:srgbClr val="333333"/>
                </a:solidFill>
                <a:latin typeface="Arial" panose="020B0604020202020204" pitchFamily="34" charset="0"/>
              </a:rPr>
              <a:t>развитие предпосылок ценностно-смыслового восприятия и понимания произведений </a:t>
            </a:r>
            <a:r>
              <a:rPr lang="ru-RU" sz="1200" dirty="0" smtClean="0">
                <a:solidFill>
                  <a:srgbClr val="333333"/>
                </a:solidFill>
                <a:latin typeface="Arial" panose="020B0604020202020204" pitchFamily="34" charset="0"/>
              </a:rPr>
              <a:t>искусства, 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</a:rPr>
              <a:t>развитие эстетического восприятия образа животных и  умения передавать увиденное в поделках и рисунках, формирование навыков более точного выполнения танцевальных 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движений и звуков, 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</a:rPr>
              <a:t>передающих характер животных.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200" b="1" u="sng" dirty="0" smtClean="0">
                <a:hlinkClick r:id="rId4"/>
              </a:rPr>
              <a:t>Физическое</a:t>
            </a:r>
            <a:r>
              <a:rPr lang="ru-RU" sz="1200" b="1" u="sng" dirty="0" smtClean="0"/>
              <a:t>: </a:t>
            </a:r>
            <a:r>
              <a:rPr lang="ru-RU" sz="1200" dirty="0" smtClean="0">
                <a:solidFill>
                  <a:srgbClr val="505050">
                    <a:lumMod val="50000"/>
                  </a:srgbClr>
                </a:solidFill>
              </a:rPr>
              <a:t>побуждать детей (с играх и на утренней гимнастике) </a:t>
            </a:r>
            <a:r>
              <a:rPr lang="ru-RU" sz="1200" dirty="0">
                <a:solidFill>
                  <a:srgbClr val="505050">
                    <a:lumMod val="50000"/>
                  </a:srgbClr>
                </a:solidFill>
              </a:rPr>
              <a:t>выполнять имитационные </a:t>
            </a:r>
            <a:r>
              <a:rPr lang="ru-RU" sz="1200" dirty="0" smtClean="0">
                <a:solidFill>
                  <a:srgbClr val="505050">
                    <a:lumMod val="50000"/>
                  </a:srgbClr>
                </a:solidFill>
              </a:rPr>
              <a:t>движения животных</a:t>
            </a:r>
            <a:r>
              <a:rPr lang="ru-RU" sz="1200" dirty="0" smtClean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ru-RU" sz="1200" dirty="0">
                <a:solidFill>
                  <a:srgbClr val="333333"/>
                </a:solidFill>
                <a:latin typeface="Arial" panose="020B0604020202020204" pitchFamily="34" charset="0"/>
              </a:rPr>
              <a:t>в том числе связанной с выполнением </a:t>
            </a:r>
            <a:r>
              <a:rPr lang="ru-RU" sz="1200" dirty="0" smtClean="0">
                <a:solidFill>
                  <a:srgbClr val="333333"/>
                </a:solidFill>
                <a:latin typeface="Arial" panose="020B0604020202020204" pitchFamily="34" charset="0"/>
              </a:rPr>
              <a:t>упражнений по сюжету и заданной теме, </a:t>
            </a:r>
            <a:r>
              <a:rPr lang="ru-RU" sz="1200" dirty="0">
                <a:solidFill>
                  <a:srgbClr val="333333"/>
                </a:solidFill>
                <a:latin typeface="Arial" panose="020B0604020202020204" pitchFamily="34" charset="0"/>
              </a:rPr>
              <a:t>направленных на развитие таких физических качеств, как координация и гибкость; способствующих правильному формированию опорно-двигательной системы организма, развитию равновесия, координации движения, крупной и мелкой моторики обеих рук, а также с правильным, не наносящем ущерба организму, выполнением основных движений (ходьба, бег, мягкие прыжки, повороты в обе стороны</a:t>
            </a:r>
            <a:endParaRPr lang="ru-RU" sz="1200" b="1" u="sng" dirty="0" smtClean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ru-RU" sz="1800" b="1" dirty="0">
              <a:solidFill>
                <a:srgbClr val="0070C0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ru-RU" sz="1800" b="1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ru-RU" sz="1800" b="1" dirty="0">
              <a:solidFill>
                <a:srgbClr val="0070C0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ru-RU" sz="1800" b="1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ru-RU" sz="1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8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6517" t="3544" r="13600" b="9045"/>
          <a:stretch/>
        </p:blipFill>
        <p:spPr>
          <a:xfrm>
            <a:off x="40459" y="1412776"/>
            <a:ext cx="3960441" cy="53285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42214" y="476672"/>
            <a:ext cx="3850734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ЭТАПЫ ПРОЕКТА: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8087399"/>
              </p:ext>
            </p:extLst>
          </p:nvPr>
        </p:nvGraphicFramePr>
        <p:xfrm>
          <a:off x="2550191" y="1808721"/>
          <a:ext cx="6576392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8274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876" y="476672"/>
            <a:ext cx="7236276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ПРЕДПОЛАГАЕМЫЕ РЕЗУЛЬТАТЫ: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3850920"/>
              </p:ext>
            </p:extLst>
          </p:nvPr>
        </p:nvGraphicFramePr>
        <p:xfrm>
          <a:off x="-684584" y="1268760"/>
          <a:ext cx="9828584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4141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0531" r="7495"/>
          <a:stretch/>
        </p:blipFill>
        <p:spPr>
          <a:xfrm rot="16722736" flipH="1">
            <a:off x="5048959" y="3762909"/>
            <a:ext cx="1999308" cy="37109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10531" r="7495"/>
          <a:stretch/>
        </p:blipFill>
        <p:spPr>
          <a:xfrm rot="18478363" flipH="1">
            <a:off x="3883089" y="-1018750"/>
            <a:ext cx="4331049" cy="8038859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835696" y="588411"/>
            <a:ext cx="7016896" cy="4824536"/>
          </a:xfrm>
          <a:solidFill>
            <a:schemeClr val="bg1">
              <a:alpha val="85000"/>
            </a:schemeClr>
          </a:solidFill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Формы работы</a:t>
            </a:r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Г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рупповая                           </a:t>
            </a:r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П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одгрупповая                          </a:t>
            </a:r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И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ндивидуальная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ru-RU" sz="2400" dirty="0" smtClean="0"/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0070C0"/>
                </a:solidFill>
              </a:rPr>
              <a:t>Методы и приемы:</a:t>
            </a:r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Непрерывная образовательная деятельность</a:t>
            </a:r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Подвижные игры</a:t>
            </a:r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Пальчиковые игры</a:t>
            </a:r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Речевые игры</a:t>
            </a:r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Художественно-продуктивная деятельность</a:t>
            </a:r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Чтение художественной литературы</a:t>
            </a:r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Музыкально-ритмические движения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86428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943" y="476672"/>
            <a:ext cx="7376377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РЕЗУЛЬТАТЫ РЕАЛИЗАЦИИ ПРОЕКТА: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45" y="1114889"/>
            <a:ext cx="8892480" cy="5095754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l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Разработан и апробирован 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план НОД</a:t>
            </a:r>
          </a:p>
          <a:p>
            <a:pPr marL="342900" lvl="0" indent="-342900" algn="l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Созданы 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необходимые условия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для организации деятельности по теме проекта (подобраны настольные дидактические игры, наглядный материал, оформление зоны лесных зверей в экологическом уголке)</a:t>
            </a:r>
          </a:p>
          <a:p>
            <a:pPr marL="342900" lvl="0" indent="-342900" algn="l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Создана 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картотека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пальчиковых игр и загадок по теме «Лесные звери»</a:t>
            </a:r>
          </a:p>
          <a:p>
            <a:pPr marL="342900" lvl="0" indent="-342900" algn="l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Уровень усвоения знаний о лесных зверях 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повысился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Многие дети стали использовать обобщающее понятие – лесные звери</a:t>
            </a:r>
          </a:p>
          <a:p>
            <a:pPr marL="342900" lvl="0" indent="-342900" algn="l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 детей 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сформированы знания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 строении и жизнедеятельности лесных зверей </a:t>
            </a:r>
          </a:p>
          <a:p>
            <a:pPr marL="342900" lvl="0" indent="-342900" algn="l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Значительно 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обогатился словарный запас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(лесные звери, лиса- лисенок,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волк-волчонок, заяц-</a:t>
            </a:r>
            <a:r>
              <a:rPr lang="ru-RU" sz="220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зайчонок,холодно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 т.д., </a:t>
            </a:r>
          </a:p>
          <a:p>
            <a:pPr marL="342900" lvl="0" indent="-342900" algn="l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Создан 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Лэпбук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на тему «лесные звери»</a:t>
            </a:r>
          </a:p>
          <a:p>
            <a:pPr marL="342900" lvl="0" indent="-342900" algn="l">
              <a:lnSpc>
                <a:spcPct val="9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Проведена 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выставка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детских работ</a:t>
            </a:r>
          </a:p>
          <a:p>
            <a:pPr marL="342900" lvl="0" indent="-342900" algn="l">
              <a:lnSpc>
                <a:spcPct val="9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Совместно с родителями изготовлены «книжки-малышки»</a:t>
            </a:r>
            <a:endParaRPr lang="ru-RU" sz="2200" dirty="0">
              <a:solidFill>
                <a:schemeClr val="accent1">
                  <a:lumMod val="50000"/>
                </a:schemeClr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02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39540"/>
          <a:stretch/>
        </p:blipFill>
        <p:spPr>
          <a:xfrm>
            <a:off x="107504" y="1196752"/>
            <a:ext cx="5938019" cy="20162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8" y="2481679"/>
            <a:ext cx="5938019" cy="33348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3131"/>
          <a:stretch/>
        </p:blipFill>
        <p:spPr>
          <a:xfrm>
            <a:off x="5937697" y="1196751"/>
            <a:ext cx="3241018" cy="5580621"/>
          </a:xfrm>
          <a:prstGeom prst="rect">
            <a:avLst/>
          </a:prstGeom>
        </p:spPr>
      </p:pic>
      <p:pic>
        <p:nvPicPr>
          <p:cNvPr id="7170" name="Picture 2" descr="https://pp.userapi.com/c837327/v837327212/2c7d1/mKCLBGB_qY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1" y="3212976"/>
            <a:ext cx="6336704" cy="356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522" y="260648"/>
            <a:ext cx="4157553" cy="936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Результаты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7272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werpoint-template-24">
  <a:themeElements>
    <a:clrScheme name="">
      <a:dk1>
        <a:srgbClr val="5F5F5F"/>
      </a:dk1>
      <a:lt1>
        <a:srgbClr val="FFFFFF"/>
      </a:lt1>
      <a:dk2>
        <a:srgbClr val="5F5F5F"/>
      </a:dk2>
      <a:lt2>
        <a:srgbClr val="238A00"/>
      </a:lt2>
      <a:accent1>
        <a:srgbClr val="31A70A"/>
      </a:accent1>
      <a:accent2>
        <a:srgbClr val="54C322"/>
      </a:accent2>
      <a:accent3>
        <a:srgbClr val="FFFFFF"/>
      </a:accent3>
      <a:accent4>
        <a:srgbClr val="505050"/>
      </a:accent4>
      <a:accent5>
        <a:srgbClr val="ADD0AA"/>
      </a:accent5>
      <a:accent6>
        <a:srgbClr val="4BB01E"/>
      </a:accent6>
      <a:hlink>
        <a:srgbClr val="82DA46"/>
      </a:hlink>
      <a:folHlink>
        <a:srgbClr val="CDCDC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428</TotalTime>
  <Words>424</Words>
  <Application>Microsoft Office PowerPoint</Application>
  <PresentationFormat>Экран (4:3)</PresentationFormat>
  <Paragraphs>87</Paragraphs>
  <Slides>19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Microsoft Sans Serif</vt:lpstr>
      <vt:lpstr>Times New Roman</vt:lpstr>
      <vt:lpstr>Wingdings</vt:lpstr>
      <vt:lpstr>powerpoint-template-24</vt:lpstr>
      <vt:lpstr>«Лесные звери»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Социально- коммуникативное развитие</vt:lpstr>
      <vt:lpstr>Презентация PowerPoint</vt:lpstr>
      <vt:lpstr>Речевое развитие</vt:lpstr>
      <vt:lpstr>Художественно- эстетическое развитие</vt:lpstr>
      <vt:lpstr>Художественно- эстетическое развитие</vt:lpstr>
      <vt:lpstr>Презентация PowerPoint</vt:lpstr>
      <vt:lpstr>Презентация PowerPoint</vt:lpstr>
      <vt:lpstr>Презентация PowerPoint</vt:lpstr>
      <vt:lpstr>Физическое развитие 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«Дикие животные наших лесов»</dc:title>
  <dc:creator>RePack by Diakov</dc:creator>
  <cp:lastModifiedBy>user</cp:lastModifiedBy>
  <cp:revision>42</cp:revision>
  <dcterms:created xsi:type="dcterms:W3CDTF">2017-03-18T21:17:10Z</dcterms:created>
  <dcterms:modified xsi:type="dcterms:W3CDTF">2017-10-29T14:33:36Z</dcterms:modified>
</cp:coreProperties>
</file>