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sldIdLst>
    <p:sldId id="256" r:id="rId2"/>
    <p:sldId id="28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8" r:id="rId11"/>
    <p:sldId id="265" r:id="rId12"/>
    <p:sldId id="266" r:id="rId13"/>
    <p:sldId id="289" r:id="rId14"/>
    <p:sldId id="290" r:id="rId15"/>
    <p:sldId id="267" r:id="rId16"/>
    <p:sldId id="291" r:id="rId17"/>
    <p:sldId id="295" r:id="rId18"/>
    <p:sldId id="268" r:id="rId19"/>
    <p:sldId id="269" r:id="rId20"/>
    <p:sldId id="270" r:id="rId21"/>
    <p:sldId id="271" r:id="rId22"/>
    <p:sldId id="272" r:id="rId23"/>
    <p:sldId id="292" r:id="rId24"/>
    <p:sldId id="273" r:id="rId25"/>
    <p:sldId id="274" r:id="rId26"/>
    <p:sldId id="294" r:id="rId27"/>
    <p:sldId id="275" r:id="rId28"/>
    <p:sldId id="293" r:id="rId29"/>
    <p:sldId id="276" r:id="rId30"/>
    <p:sldId id="277" r:id="rId31"/>
    <p:sldId id="279" r:id="rId32"/>
    <p:sldId id="296" r:id="rId33"/>
    <p:sldId id="280" r:id="rId34"/>
    <p:sldId id="297" r:id="rId35"/>
    <p:sldId id="281" r:id="rId36"/>
    <p:sldId id="282" r:id="rId37"/>
    <p:sldId id="283" r:id="rId38"/>
    <p:sldId id="298" r:id="rId39"/>
    <p:sldId id="284" r:id="rId40"/>
    <p:sldId id="285" r:id="rId41"/>
    <p:sldId id="286" r:id="rId42"/>
    <p:sldId id="303" r:id="rId43"/>
    <p:sldId id="304" r:id="rId44"/>
    <p:sldId id="305" r:id="rId45"/>
    <p:sldId id="306" r:id="rId46"/>
    <p:sldId id="307" r:id="rId47"/>
    <p:sldId id="301" r:id="rId48"/>
    <p:sldId id="302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48FB1F-B0F9-421C-9D36-0F352C06DDBC}" type="datetimeFigureOut">
              <a:rPr lang="ru-RU"/>
              <a:pPr>
                <a:defRPr/>
              </a:pPr>
              <a:t>16.10.2014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461B3C5-A3BD-4FAF-883A-00806D310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396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4522E3-BB4B-4D0F-A8C1-BC2BB35549B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F8B4E4-93E5-4E08-8998-88B4445AFC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F7FFB8-1979-494E-A3E5-4ACB2339959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29248-55D0-4763-863B-9B1433EDCDD4}" type="datetimeFigureOut">
              <a:rPr lang="ru-RU"/>
              <a:pPr>
                <a:defRPr/>
              </a:pPr>
              <a:t>16.10.2014</a:t>
            </a:fld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FB2885F-152B-4C0F-AECF-76F8AEAD41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FED98-DF45-4AB0-9783-46D4E14E3DD0}" type="datetimeFigureOut">
              <a:rPr lang="ru-RU"/>
              <a:pPr>
                <a:defRPr/>
              </a:pPr>
              <a:t>16.10.2014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07016-64C7-4FDC-BB3E-4D3D7F12C3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97141-0267-420F-AD1E-A49607578C36}" type="datetimeFigureOut">
              <a:rPr lang="ru-RU"/>
              <a:pPr>
                <a:defRPr/>
              </a:pPr>
              <a:t>16.10.2014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162F8-56D8-4EF7-8F7E-6379471E4A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8851F-DD02-4DA3-A02E-B05758165ECC}" type="datetimeFigureOut">
              <a:rPr lang="ru-RU"/>
              <a:pPr>
                <a:defRPr/>
              </a:pPr>
              <a:t>16.10.2014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5594-8D10-4767-B005-0D7AE30867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7CA17-CF7F-4045-948C-A2F05BE585F5}" type="datetimeFigureOut">
              <a:rPr lang="ru-RU"/>
              <a:pPr>
                <a:defRPr/>
              </a:pPr>
              <a:t>16.10.2014</a:t>
            </a:fld>
            <a:endParaRPr lang="ru-R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067A6-0F90-484A-86C5-5E740CE16C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BCD2E-4934-4F9D-A805-E7692C9FB644}" type="datetimeFigureOut">
              <a:rPr lang="ru-RU"/>
              <a:pPr>
                <a:defRPr/>
              </a:pPr>
              <a:t>16.10.2014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DF9D2-6C3F-4074-8EF1-D74218747D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1AF1-18E8-4260-8AC8-12E81E275C1C}" type="datetimeFigureOut">
              <a:rPr lang="ru-RU"/>
              <a:pPr>
                <a:defRPr/>
              </a:pPr>
              <a:t>16.10.2014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520A8-1E34-439F-AD25-B59E641ADC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F7D5C-1644-4D38-9951-56D5F3347ED0}" type="datetimeFigureOut">
              <a:rPr lang="ru-RU"/>
              <a:pPr>
                <a:defRPr/>
              </a:pPr>
              <a:t>16.10.2014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182DE-00AA-43CF-A918-AA6AFF05DC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29D1-BBC1-4359-8B89-8016E6305ABD}" type="datetimeFigureOut">
              <a:rPr lang="ru-RU"/>
              <a:pPr>
                <a:defRPr/>
              </a:pPr>
              <a:t>16.10.2014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23CBF-063D-49A0-BB13-3B989FFE46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62F2-0F9C-41B8-823C-4F263D2B9057}" type="datetimeFigureOut">
              <a:rPr lang="ru-RU"/>
              <a:pPr>
                <a:defRPr/>
              </a:pPr>
              <a:t>16.10.2014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1DDF4-18DE-485C-B289-3BCCF1DEC1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53FCD-90F4-4437-9067-FE560BB5B142}" type="datetimeFigureOut">
              <a:rPr lang="ru-RU"/>
              <a:pPr>
                <a:defRPr/>
              </a:pPr>
              <a:t>16.10.2014</a:t>
            </a:fld>
            <a:endParaRPr lang="ru-RU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81C64-245D-46C4-BA84-310B494F6D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3F6EAB-6758-4E43-B1DE-D56519F46129}" type="datetimeFigureOut">
              <a:rPr lang="ru-RU"/>
              <a:pPr>
                <a:defRPr/>
              </a:pPr>
              <a:t>16.10.2014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47F562-7A8D-41AD-9A8F-7B1A4FDE6A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9" r:id="rId2"/>
    <p:sldLayoutId id="2147483685" r:id="rId3"/>
    <p:sldLayoutId id="2147483680" r:id="rId4"/>
    <p:sldLayoutId id="2147483681" r:id="rId5"/>
    <p:sldLayoutId id="2147483682" r:id="rId6"/>
    <p:sldLayoutId id="2147483686" r:id="rId7"/>
    <p:sldLayoutId id="2147483687" r:id="rId8"/>
    <p:sldLayoutId id="2147483688" r:id="rId9"/>
    <p:sldLayoutId id="2147483683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4365104"/>
            <a:ext cx="6584950" cy="93610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00" b="1" i="1" dirty="0" smtClean="0">
                <a:solidFill>
                  <a:schemeClr val="tx1"/>
                </a:solidFill>
              </a:rPr>
              <a:t>Презентация  для  учащихся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00" b="1" i="1" dirty="0" smtClean="0">
                <a:solidFill>
                  <a:schemeClr val="tx1"/>
                </a:solidFill>
              </a:rPr>
              <a:t>основной и  старшей  </a:t>
            </a:r>
            <a:r>
              <a:rPr lang="ru-RU" sz="1000" b="1" i="1" dirty="0" smtClean="0">
                <a:solidFill>
                  <a:schemeClr val="tx1"/>
                </a:solidFill>
              </a:rPr>
              <a:t>школы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00" b="1" i="1" dirty="0" smtClean="0">
                <a:solidFill>
                  <a:schemeClr val="tx1"/>
                </a:solidFill>
              </a:rPr>
              <a:t>Методист </a:t>
            </a:r>
            <a:r>
              <a:rPr lang="ru-RU" sz="1000" b="1" i="1" dirty="0" err="1" smtClean="0">
                <a:solidFill>
                  <a:schemeClr val="tx1"/>
                </a:solidFill>
              </a:rPr>
              <a:t>Имц</a:t>
            </a:r>
            <a:r>
              <a:rPr lang="ru-RU" sz="1000" b="1" i="1" dirty="0" smtClean="0">
                <a:solidFill>
                  <a:schemeClr val="tx1"/>
                </a:solidFill>
              </a:rPr>
              <a:t>  </a:t>
            </a:r>
            <a:r>
              <a:rPr lang="ru-RU" sz="1000" b="1" i="1" dirty="0" err="1" smtClean="0">
                <a:solidFill>
                  <a:schemeClr val="tx1"/>
                </a:solidFill>
              </a:rPr>
              <a:t>Венедиктова</a:t>
            </a:r>
            <a:r>
              <a:rPr lang="ru-RU" sz="1000" b="1" i="1" dirty="0" smtClean="0">
                <a:solidFill>
                  <a:schemeClr val="tx1"/>
                </a:solidFill>
              </a:rPr>
              <a:t> Е.И.</a:t>
            </a:r>
            <a:endParaRPr lang="ru-RU" sz="1000" b="1" i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00" b="1" i="1" dirty="0" smtClean="0">
                <a:solidFill>
                  <a:schemeClr val="tx1"/>
                </a:solidFill>
              </a:rPr>
              <a:t>Зам.директора по ВР Берг Л.Е.</a:t>
            </a:r>
            <a:endParaRPr lang="ru-RU" sz="1000" b="1" i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838" y="3227388"/>
            <a:ext cx="66294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"Безопасность </a:t>
            </a:r>
            <a:r>
              <a:rPr lang="ru-RU" sz="2800" dirty="0" smtClean="0"/>
              <a:t>детей и подростков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в </a:t>
            </a:r>
            <a:r>
              <a:rPr lang="ru-RU" sz="2800" dirty="0"/>
              <a:t>сети Интернет"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Недостоверная   информация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интернете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700213"/>
            <a:ext cx="6348412" cy="48021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407988"/>
            <a:ext cx="8362950" cy="1292225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400" b="1" cap="none" smtClean="0">
                <a:latin typeface="Times New Roman" pitchFamily="18" charset="0"/>
                <a:cs typeface="Times New Roman" pitchFamily="18" charset="0"/>
              </a:rPr>
              <a:t>ЧТО НАДО ЗНАТЬ О ПРОБЛЕМАХ НЕДОСТОВЕРНОЙ ИНФОРМАЦИИ В ИНТЕРНЕТЕ?</a:t>
            </a:r>
            <a:r>
              <a:rPr lang="ru-RU" sz="2400" b="1" cap="none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cap="none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2400" b="1" cap="none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700213"/>
            <a:ext cx="8435975" cy="4425950"/>
          </a:xfrm>
        </p:spPr>
        <p:txBody>
          <a:bodyPr>
            <a:normAutofit/>
          </a:bodyPr>
          <a:lstStyle/>
          <a:p>
            <a:pPr marL="114300" indent="0"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В Интернете есть большая доля информации, которую никак нельзя назвать ни полезной, ни надежной, ни достоверной. </a:t>
            </a:r>
          </a:p>
          <a:p>
            <a:pPr marL="114300" indent="0" algn="just"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smtClean="0">
                <a:latin typeface="Times New Roman" pitchFamily="18" charset="0"/>
                <a:cs typeface="Times New Roman" pitchFamily="18" charset="0"/>
              </a:rPr>
              <a:t>Абсолютно любой может опубликовать информацию в Интернете, поэтому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 необходимо </a:t>
            </a:r>
            <a:r>
              <a:rPr lang="ru-RU" sz="2200" b="1" i="1" smtClean="0">
                <a:latin typeface="Times New Roman" pitchFamily="18" charset="0"/>
                <a:cs typeface="Times New Roman" pitchFamily="18" charset="0"/>
              </a:rPr>
              <a:t>критически  подходить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к изложенной  информации  в  Сети и  </a:t>
            </a:r>
            <a:r>
              <a:rPr lang="ru-RU" sz="2200" b="1" i="1" smtClean="0">
                <a:latin typeface="Times New Roman" pitchFamily="18" charset="0"/>
                <a:cs typeface="Times New Roman" pitchFamily="18" charset="0"/>
              </a:rPr>
              <a:t>оценивать ее достоверность, актуальность  и  полноту.</a:t>
            </a:r>
          </a:p>
          <a:p>
            <a:pPr marL="114300" indent="0" algn="just"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200" b="1" u="sng" smtClean="0">
                <a:latin typeface="Times New Roman" pitchFamily="18" charset="0"/>
                <a:cs typeface="Times New Roman" pitchFamily="18" charset="0"/>
              </a:rPr>
              <a:t>Нельзя использовать Интернет как единственный источник информации</a:t>
            </a: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необходимо проверять информацию по другим источникам</a:t>
            </a: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особенно если эта информация касается жизненно важных моментов в жизни человека, например, </a:t>
            </a:r>
            <a:r>
              <a:rPr lang="ru-RU" sz="2200" b="1" u="sng" smtClean="0">
                <a:latin typeface="Times New Roman" pitchFamily="18" charset="0"/>
                <a:cs typeface="Times New Roman" pitchFamily="18" charset="0"/>
              </a:rPr>
              <a:t>здоровья, обучения,  нормативно-правовых  актов 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114300" indent="0">
              <a:lnSpc>
                <a:spcPct val="80000"/>
              </a:lnSpc>
            </a:pPr>
            <a:endParaRPr lang="ru-RU" sz="19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Помните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2276475"/>
            <a:ext cx="8229600" cy="37973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Далеко не все, что Вы  можете  прочесть или увидеть в Интернете – правда. </a:t>
            </a:r>
          </a:p>
          <a:p>
            <a:pPr algn="just">
              <a:buFont typeface="Wingdings" pitchFamily="2" charset="2"/>
              <a:buChar char="Ø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Необходимо проверять информацию, увиденную в Интернете. </a:t>
            </a:r>
          </a:p>
          <a:p>
            <a:pPr algn="just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2400" b="1" cap="none" smtClean="0">
                <a:solidFill>
                  <a:srgbClr val="47534C"/>
                </a:solidFill>
                <a:latin typeface="Times New Roman" pitchFamily="18" charset="0"/>
                <a:cs typeface="Times New Roman" pitchFamily="18" charset="0"/>
              </a:rPr>
              <a:t>ПРИЗНАКИ   НАДЕЖНОГО  САЙТА  </a:t>
            </a:r>
            <a:br>
              <a:rPr lang="ru-RU" sz="2400" b="1" cap="none" smtClean="0">
                <a:solidFill>
                  <a:srgbClr val="47534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mtClean="0">
                <a:solidFill>
                  <a:srgbClr val="47534C"/>
                </a:solidFill>
                <a:latin typeface="Times New Roman" pitchFamily="18" charset="0"/>
                <a:cs typeface="Times New Roman" pitchFamily="18" charset="0"/>
              </a:rPr>
              <a:t>С   ДОСТОВЕРНОЙ   ИНФОРМАЦИЕЙ</a:t>
            </a:r>
            <a:endParaRPr lang="ru-RU" sz="2400" cap="none" smtClean="0">
              <a:solidFill>
                <a:srgbClr val="47534C"/>
              </a:solidFill>
            </a:endParaRP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468313" y="2349500"/>
            <a:ext cx="8218487" cy="4103688"/>
          </a:xfrm>
        </p:spPr>
        <p:txBody>
          <a:bodyPr/>
          <a:lstStyle/>
          <a:p>
            <a:pPr algn="just">
              <a:buClr>
                <a:srgbClr val="93A299"/>
              </a:buClr>
              <a:buFont typeface="Wingdings" pitchFamily="2" charset="2"/>
              <a:buChar char="Ø"/>
            </a:pPr>
            <a:r>
              <a:rPr lang="ru-RU" sz="2800" smtClean="0">
                <a:solidFill>
                  <a:srgbClr val="564B3C"/>
                </a:solidFill>
                <a:latin typeface="Times New Roman" pitchFamily="18" charset="0"/>
                <a:cs typeface="Times New Roman" pitchFamily="18" charset="0"/>
              </a:rPr>
              <a:t>авторство сайта; </a:t>
            </a:r>
          </a:p>
          <a:p>
            <a:pPr algn="just">
              <a:buClr>
                <a:srgbClr val="93A299"/>
              </a:buClr>
              <a:buFont typeface="Wingdings" pitchFamily="2" charset="2"/>
              <a:buChar char="Ø"/>
            </a:pPr>
            <a:r>
              <a:rPr lang="ru-RU" sz="2800" smtClean="0">
                <a:solidFill>
                  <a:srgbClr val="564B3C"/>
                </a:solidFill>
                <a:latin typeface="Times New Roman" pitchFamily="18" charset="0"/>
                <a:cs typeface="Times New Roman" pitchFamily="18" charset="0"/>
              </a:rPr>
              <a:t>контактные данные авторов; </a:t>
            </a:r>
          </a:p>
          <a:p>
            <a:pPr algn="just">
              <a:buClr>
                <a:srgbClr val="93A299"/>
              </a:buClr>
              <a:buFont typeface="Wingdings" pitchFamily="2" charset="2"/>
              <a:buChar char="Ø"/>
            </a:pPr>
            <a:r>
              <a:rPr lang="ru-RU" sz="2800" smtClean="0">
                <a:solidFill>
                  <a:srgbClr val="564B3C"/>
                </a:solidFill>
                <a:latin typeface="Times New Roman" pitchFamily="18" charset="0"/>
                <a:cs typeface="Times New Roman" pitchFamily="18" charset="0"/>
              </a:rPr>
              <a:t>источники информации; </a:t>
            </a:r>
          </a:p>
          <a:p>
            <a:pPr algn="just">
              <a:buClr>
                <a:srgbClr val="93A299"/>
              </a:buClr>
              <a:buFont typeface="Wingdings" pitchFamily="2" charset="2"/>
              <a:buChar char="Ø"/>
            </a:pPr>
            <a:r>
              <a:rPr lang="ru-RU" sz="2800" smtClean="0">
                <a:solidFill>
                  <a:srgbClr val="564B3C"/>
                </a:solidFill>
                <a:latin typeface="Times New Roman" pitchFamily="18" charset="0"/>
                <a:cs typeface="Times New Roman" pitchFamily="18" charset="0"/>
              </a:rPr>
              <a:t>аккуратность представления информации; </a:t>
            </a:r>
          </a:p>
          <a:p>
            <a:pPr algn="just">
              <a:buClr>
                <a:srgbClr val="93A299"/>
              </a:buClr>
              <a:buFont typeface="Wingdings" pitchFamily="2" charset="2"/>
              <a:buChar char="Ø"/>
            </a:pPr>
            <a:r>
              <a:rPr lang="ru-RU" sz="2800" smtClean="0">
                <a:solidFill>
                  <a:srgbClr val="564B3C"/>
                </a:solidFill>
                <a:latin typeface="Times New Roman" pitchFamily="18" charset="0"/>
                <a:cs typeface="Times New Roman" pitchFamily="18" charset="0"/>
              </a:rPr>
              <a:t>цель создания сайта;</a:t>
            </a:r>
          </a:p>
          <a:p>
            <a:pPr algn="just">
              <a:buClr>
                <a:srgbClr val="93A299"/>
              </a:buClr>
              <a:buFont typeface="Wingdings" pitchFamily="2" charset="2"/>
              <a:buChar char="Ø"/>
            </a:pPr>
            <a:r>
              <a:rPr lang="ru-RU" sz="2800" smtClean="0">
                <a:solidFill>
                  <a:srgbClr val="564B3C"/>
                </a:solidFill>
                <a:latin typeface="Times New Roman" pitchFamily="18" charset="0"/>
                <a:cs typeface="Times New Roman" pitchFamily="18" charset="0"/>
              </a:rPr>
              <a:t> актуальность. </a:t>
            </a:r>
            <a:endParaRPr lang="ru-RU" sz="2800" smtClean="0">
              <a:solidFill>
                <a:srgbClr val="564B3C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ru-RU" sz="28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БЕЗОПАСНОЕ ОБЩЕНИЕ В ИНТЕРНЕТЕ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825" y="1628775"/>
            <a:ext cx="7570788" cy="500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569325" cy="12969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200" b="1" cap="none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cap="none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smtClean="0">
                <a:latin typeface="Times New Roman" pitchFamily="18" charset="0"/>
                <a:cs typeface="Times New Roman" pitchFamily="18" charset="0"/>
              </a:rPr>
              <a:t>КОММУНИКАЦИОННЫЕ  РИСКИ ОБЩЕНИЯ В ИНТЕРНЕТЕ</a:t>
            </a:r>
            <a:r>
              <a:rPr lang="ru-RU" sz="2200" b="1" cap="none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200" b="1" cap="none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2200" b="1" cap="none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752600"/>
            <a:ext cx="8291512" cy="4629150"/>
          </a:xfrm>
        </p:spPr>
        <p:txBody>
          <a:bodyPr>
            <a:normAutofit/>
          </a:bodyPr>
          <a:lstStyle/>
          <a:p>
            <a:pPr marL="114300" indent="0" algn="just"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700" b="1" i="1" u="sng" smtClean="0">
                <a:latin typeface="Times New Roman" pitchFamily="18" charset="0"/>
                <a:cs typeface="Times New Roman" pitchFamily="18" charset="0"/>
              </a:rPr>
              <a:t>Коммуникационные риски</a:t>
            </a:r>
            <a:r>
              <a:rPr lang="ru-RU" sz="2700" u="sng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u="sng" smtClean="0">
                <a:latin typeface="Times New Roman" pitchFamily="18" charset="0"/>
                <a:cs typeface="Times New Roman" pitchFamily="18" charset="0"/>
              </a:rPr>
              <a:t>связаны с общением и межличностными отношениями Интернет-пользователей</a:t>
            </a:r>
            <a:r>
              <a:rPr lang="ru-RU" sz="2700" b="1" i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14300" indent="0" algn="just"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Интернет - это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не только средство массовой информации и всемирный справочник, но 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и среда для общения.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В интернете существует много </a:t>
            </a:r>
            <a:r>
              <a:rPr lang="ru-RU" sz="2200" b="1" i="1" smtClean="0">
                <a:latin typeface="Times New Roman" pitchFamily="18" charset="0"/>
                <a:cs typeface="Times New Roman" pitchFamily="18" charset="0"/>
              </a:rPr>
              <a:t>инструментов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, позволяющих организовать места </a:t>
            </a:r>
            <a:r>
              <a:rPr lang="ru-RU" sz="2200" b="1" i="1" smtClean="0">
                <a:latin typeface="Times New Roman" pitchFamily="18" charset="0"/>
                <a:cs typeface="Times New Roman" pitchFamily="18" charset="0"/>
              </a:rPr>
              <a:t>для общения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b="1" u="sng" smtClean="0">
                <a:latin typeface="Times New Roman" pitchFamily="18" charset="0"/>
                <a:cs typeface="Times New Roman" pitchFamily="18" charset="0"/>
              </a:rPr>
              <a:t>социальные сети, блоги, чаты, форумы, гостевые книги,  списки рассылки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  и пр.</a:t>
            </a:r>
            <a:endParaRPr lang="ru-RU" sz="19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114300" indent="0" algn="just"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С коммуникационными рисками можно столкнуться при общении в мобильных сервисах, чатах, онлайн- мессенджерах (ICQ, Skype, MSN и др.), социальных сетях, на сайтах знакомств,  форумах, блогах и т.д.</a:t>
            </a:r>
            <a:endParaRPr lang="ru-RU" sz="1900" b="1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Примеры   коммуникационных   рисков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133600"/>
            <a:ext cx="8218487" cy="39925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Clr>
                <a:srgbClr val="93A299"/>
              </a:buClr>
              <a:buFont typeface="Wingdings" pitchFamily="2" charset="2"/>
              <a:buChar char="Ø"/>
            </a:pPr>
            <a:r>
              <a:rPr lang="ru-RU" b="1" smtClean="0">
                <a:solidFill>
                  <a:srgbClr val="564B3C"/>
                </a:solidFill>
                <a:latin typeface="Times New Roman" pitchFamily="18" charset="0"/>
                <a:cs typeface="Times New Roman" pitchFamily="18" charset="0"/>
              </a:rPr>
              <a:t>знакомства в сети </a:t>
            </a:r>
            <a:r>
              <a:rPr lang="ru-RU" smtClean="0">
                <a:solidFill>
                  <a:srgbClr val="564B3C"/>
                </a:solidFill>
                <a:latin typeface="Times New Roman" pitchFamily="18" charset="0"/>
                <a:cs typeface="Times New Roman" pitchFamily="18" charset="0"/>
              </a:rPr>
              <a:t>и встречи с Интернет-знакомыми; 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93A299"/>
              </a:buClr>
              <a:buFont typeface="Wingdings" pitchFamily="2" charset="2"/>
              <a:buChar char="Ø"/>
            </a:pPr>
            <a:r>
              <a:rPr lang="ru-RU" b="1" smtClean="0">
                <a:solidFill>
                  <a:srgbClr val="564B3C"/>
                </a:solidFill>
                <a:latin typeface="Times New Roman" pitchFamily="18" charset="0"/>
                <a:cs typeface="Times New Roman" pitchFamily="18" charset="0"/>
              </a:rPr>
              <a:t>интернет-хулиганство</a:t>
            </a:r>
            <a:r>
              <a:rPr lang="ru-RU" smtClean="0">
                <a:solidFill>
                  <a:srgbClr val="564B3C"/>
                </a:solidFill>
                <a:latin typeface="Times New Roman" pitchFamily="18" charset="0"/>
                <a:cs typeface="Times New Roman" pitchFamily="18" charset="0"/>
              </a:rPr>
              <a:t>: преследование, запугивание и оскорбления (кибербуллинг);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93A299"/>
              </a:buClr>
              <a:buFont typeface="Wingdings" pitchFamily="2" charset="2"/>
              <a:buChar char="Ø"/>
            </a:pPr>
            <a:r>
              <a:rPr lang="ru-RU" b="1" smtClean="0">
                <a:solidFill>
                  <a:srgbClr val="564B3C"/>
                </a:solidFill>
                <a:latin typeface="Times New Roman" pitchFamily="18" charset="0"/>
                <a:cs typeface="Times New Roman" pitchFamily="18" charset="0"/>
              </a:rPr>
              <a:t>незаконные контакты</a:t>
            </a:r>
            <a:r>
              <a:rPr lang="ru-RU" smtClean="0">
                <a:solidFill>
                  <a:srgbClr val="564B3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ИНТЕРНЕТ-ХУЛИГАНСТВО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325" y="1690688"/>
            <a:ext cx="6769100" cy="494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800" b="1" cap="none" smtClean="0">
                <a:latin typeface="Times New Roman" pitchFamily="18" charset="0"/>
                <a:cs typeface="Times New Roman" pitchFamily="18" charset="0"/>
              </a:rPr>
              <a:t>Интернет-хулиганство, </a:t>
            </a:r>
            <a:br>
              <a:rPr lang="ru-RU" sz="2800" b="1" cap="none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smtClean="0">
                <a:latin typeface="Times New Roman" pitchFamily="18" charset="0"/>
                <a:cs typeface="Times New Roman" pitchFamily="18" charset="0"/>
              </a:rPr>
              <a:t>киберпреследование, киберзапугивание</a:t>
            </a:r>
            <a:endParaRPr lang="ru-RU" sz="2800" b="1" cap="none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lnSpc>
                <a:spcPct val="10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Это явления не только виртуальной, но и реальной жизни.</a:t>
            </a:r>
          </a:p>
          <a:p>
            <a:pPr marL="114300" indent="0" algn="just">
              <a:lnSpc>
                <a:spcPct val="10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Английское слово </a:t>
            </a:r>
            <a:r>
              <a:rPr lang="ru-RU" sz="2200" b="1" i="1" smtClean="0">
                <a:latin typeface="Times New Roman" pitchFamily="18" charset="0"/>
                <a:cs typeface="Times New Roman" pitchFamily="18" charset="0"/>
              </a:rPr>
              <a:t>буллинг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– драчун, задира, грубиян, </a:t>
            </a:r>
            <a:r>
              <a:rPr lang="ru-RU" sz="2200" b="1" i="1" smtClean="0">
                <a:latin typeface="Times New Roman" pitchFamily="18" charset="0"/>
                <a:cs typeface="Times New Roman" pitchFamily="18" charset="0"/>
              </a:rPr>
              <a:t>обозначает запугивание, унижение, травлю, физический или психологический террор, направленный на то, чтобы вызвать у другого страх и тем самым подчинить его себе. </a:t>
            </a:r>
          </a:p>
          <a:p>
            <a:pPr marL="114300" indent="0" algn="just">
              <a:lnSpc>
                <a:spcPct val="10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Буллинг, осуществляемый в виртуальной среде с помощью Интернета и мобильного телефона, называют </a:t>
            </a:r>
            <a:r>
              <a:rPr lang="ru-RU" sz="2200" b="1" u="sng" smtClean="0">
                <a:latin typeface="Times New Roman" pitchFamily="18" charset="0"/>
                <a:cs typeface="Times New Roman" pitchFamily="18" charset="0"/>
              </a:rPr>
              <a:t>кибербуллингом.</a:t>
            </a:r>
          </a:p>
          <a:p>
            <a:pPr marL="114300" indent="0" algn="just">
              <a:lnSpc>
                <a:spcPct val="10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200" b="1" i="1" smtClean="0">
                <a:latin typeface="Times New Roman" pitchFamily="18" charset="0"/>
                <a:cs typeface="Times New Roman" pitchFamily="18" charset="0"/>
              </a:rPr>
              <a:t>Кибербуллинг, преследование с использованием цифровых технологий, в первую очередь направлен на  детей и подростков.</a:t>
            </a:r>
            <a:endParaRPr lang="ru-RU" sz="1900" b="1" i="1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114300" indent="0">
              <a:lnSpc>
                <a:spcPct val="90000"/>
              </a:lnSpc>
            </a:pPr>
            <a:endParaRPr lang="ru-RU" sz="22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ОПАСНОСТЬ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700213"/>
            <a:ext cx="8229600" cy="4373562"/>
          </a:xfrm>
        </p:spPr>
        <p:txBody>
          <a:bodyPr>
            <a:normAutofit/>
          </a:bodyPr>
          <a:lstStyle/>
          <a:p>
            <a:pPr marL="114300" indent="0">
              <a:lnSpc>
                <a:spcPct val="10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200" b="1" i="1" smtClean="0">
                <a:latin typeface="Times New Roman" pitchFamily="18" charset="0"/>
                <a:cs typeface="Times New Roman" pitchFamily="18" charset="0"/>
              </a:rPr>
              <a:t>Кибербуллинг  не  менее опасен, чем реальные издевательства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. Если террор может закончиться, когда жертва вернется домой или пожалуется старшим, то 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кибербуллинг продолжается все время и от него невозможно спрятаться. </a:t>
            </a:r>
          </a:p>
          <a:p>
            <a:pPr marL="114300" indent="0" algn="just">
              <a:lnSpc>
                <a:spcPct val="10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Для кибербуллинга не нужно быть здоровяком, достаточно компьютера, времени и желания кого-то терроризировать. </a:t>
            </a:r>
          </a:p>
          <a:p>
            <a:pPr marL="114300" indent="0" algn="just">
              <a:lnSpc>
                <a:spcPct val="10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Распространение кибербуллинга, во многом, отражает проблемы морали в обществе, где к человеку не относятся, как к ценности, личности  и  игнорируют  его  проблемы  и  переживания, отвечают  цинизмом.</a:t>
            </a:r>
            <a:endParaRPr lang="ru-RU" sz="19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114300" indent="0">
              <a:lnSpc>
                <a:spcPct val="90000"/>
              </a:lnSpc>
            </a:pPr>
            <a:endParaRPr lang="ru-RU" sz="22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3200" cap="none" smtClean="0">
                <a:solidFill>
                  <a:srgbClr val="47534C"/>
                </a:solidFill>
                <a:latin typeface="Times New Roman" pitchFamily="18" charset="0"/>
                <a:cs typeface="Times New Roman" pitchFamily="18" charset="0"/>
              </a:rPr>
              <a:t>Дети и подростки — </a:t>
            </a:r>
            <a:br>
              <a:rPr lang="ru-RU" sz="3200" cap="none" smtClean="0">
                <a:solidFill>
                  <a:srgbClr val="47534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cap="none" smtClean="0">
                <a:solidFill>
                  <a:srgbClr val="47534C"/>
                </a:solidFill>
                <a:latin typeface="Times New Roman" pitchFamily="18" charset="0"/>
                <a:cs typeface="Times New Roman" pitchFamily="18" charset="0"/>
              </a:rPr>
              <a:t>активные пользователи интернета</a:t>
            </a:r>
            <a:endParaRPr lang="ru-RU" sz="3200" cap="none" smtClean="0">
              <a:solidFill>
                <a:srgbClr val="47534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758950"/>
            <a:ext cx="7077075" cy="471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ЖЕРТВЫ  КИБЕРБУЛЛИНГА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700213"/>
            <a:ext cx="8229600" cy="4824412"/>
          </a:xfrm>
        </p:spPr>
        <p:txBody>
          <a:bodyPr>
            <a:normAutofit/>
          </a:bodyPr>
          <a:lstStyle/>
          <a:p>
            <a:pPr algn="just"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По данным, полученным в исследовании «Дети России онлайн», в среднем по РФ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23% детей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, которые пользуются Интернетом,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являются жертвой буллинга.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600" b="1" u="sng" smtClean="0">
                <a:latin typeface="Times New Roman" pitchFamily="18" charset="0"/>
                <a:cs typeface="Times New Roman" pitchFamily="18" charset="0"/>
              </a:rPr>
              <a:t>Каждый десятый ребенок 9-16 лет становился жертвой кибербуллинга.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Основной площадкой для кибербуллинга в последнее время являются социальные сети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. В них можно оскорблять человека не только с помощью сообщений – нередки случаи, когда страницу жертвы взламывают (или создают поддельную на ее имя), где размещают лживый и унизительный контент.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Особенно остро переживают кибербуллинг дети 9-10 лет: 52% детей этого возраста, ставшие жертвой подобной ситуации, в первую очередь девочки, указали, что были этим сильно или очень сильно расстроены.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600" b="1" u="sng" smtClean="0">
                <a:latin typeface="Times New Roman" pitchFamily="18" charset="0"/>
                <a:cs typeface="Times New Roman" pitchFamily="18" charset="0"/>
              </a:rPr>
              <a:t>Нередко и сами школьники выступают агрессорами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В России 25% детей признались, что за последний год обижали или оскорбляли других людей в реальной жизни или в Интернете. </a:t>
            </a:r>
          </a:p>
          <a:p>
            <a:pPr algn="just"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000" b="1" u="sng" smtClean="0">
                <a:latin typeface="Times New Roman" pitchFamily="18" charset="0"/>
                <a:cs typeface="Times New Roman" pitchFamily="18" charset="0"/>
              </a:rPr>
              <a:t>Обращает на себя внимание тот факт, что в России субъектов буллинга в два раза больше, чем в среднем по европейским странам.</a:t>
            </a:r>
            <a:endParaRPr lang="ru-RU" sz="2000" b="1" u="sng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95000"/>
              </a:lnSpc>
              <a:spcAft>
                <a:spcPts val="1000"/>
              </a:spcAft>
            </a:pPr>
            <a:endParaRPr lang="ru-RU" sz="1000" b="1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endParaRPr lang="ru-RU" sz="800" b="1" u="sng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07988"/>
            <a:ext cx="8291512" cy="71755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Как  противостоять  кибербуллингу?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968875"/>
          </a:xfrm>
        </p:spPr>
        <p:txBody>
          <a:bodyPr/>
          <a:lstStyle/>
          <a:p>
            <a:pPr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Ни в коем случае не стоит писать резкие и оскорбительные слова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– читать грубости так же неприятно, как и слышать.</a:t>
            </a:r>
            <a:endParaRPr lang="ru-RU" sz="18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Не стоит общаться с агрессором, и тем более пытаться ответить ему тем же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Необходимо покинуть данный ресурс и удалить оттуда свою личную информацию.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Лучший способ испортить хулигану его выходку –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отвечать ему полным игнорированием.</a:t>
            </a:r>
            <a:endParaRPr lang="ru-RU" sz="1800" b="1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Если у вас есть информация, что кто-то из друзей или знакомых подвергается буллингу или кибербуллингу, то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сообщите об этом родителям, классному руководителю или школьному психологу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– необходимо принять меры.</a:t>
            </a:r>
            <a:endParaRPr lang="ru-RU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Нельзя выкладывать в Сеть  личную  информация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(домашний адрес, номер мобильного или домашнего телефона, адрес электронной почты, личные фотографии), она  может быть использована агрессорами против них.</a:t>
            </a:r>
            <a:endParaRPr lang="ru-RU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ru-RU" sz="140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93A299">
                    <a:lumMod val="75000"/>
                  </a:srgbClr>
                </a:solidFill>
              </a:rPr>
              <a:t>ОТВЕТСТВЕННОСТЬ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205038"/>
            <a:ext cx="8218487" cy="3921125"/>
          </a:xfrm>
        </p:spPr>
        <p:txBody>
          <a:bodyPr>
            <a:normAutofit/>
          </a:bodyPr>
          <a:lstStyle/>
          <a:p>
            <a:pPr marL="114300" indent="0" algn="just">
              <a:spcAft>
                <a:spcPts val="1000"/>
              </a:spcAft>
              <a:buClr>
                <a:srgbClr val="93A299"/>
              </a:buClr>
              <a:buFont typeface="Arial" charset="0"/>
              <a:buNone/>
            </a:pPr>
            <a:r>
              <a:rPr lang="ru-RU" smtClean="0">
                <a:solidFill>
                  <a:srgbClr val="564B3C"/>
                </a:solidFill>
                <a:latin typeface="Times New Roman" pitchFamily="18" charset="0"/>
                <a:cs typeface="Times New Roman" pitchFamily="18" charset="0"/>
              </a:rPr>
              <a:t>Если поступающие угрозы являются достаточно серьезными, касаются жизни или здоровья Вас самих, или же членов вашей семьи, то Вы имеете право </a:t>
            </a:r>
            <a:r>
              <a:rPr lang="ru-RU" b="1" smtClean="0">
                <a:solidFill>
                  <a:srgbClr val="564B3C"/>
                </a:solidFill>
                <a:latin typeface="Times New Roman" pitchFamily="18" charset="0"/>
                <a:cs typeface="Times New Roman" pitchFamily="18" charset="0"/>
              </a:rPr>
              <a:t>на защиту со стороны правоохранительных органов, а действия обидчиков могут попадать под статьи действия уголовного и административного кодексов о правонарушениях.</a:t>
            </a:r>
            <a:endParaRPr lang="ru-RU" b="1" smtClean="0">
              <a:solidFill>
                <a:srgbClr val="564B3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114300" indent="0"/>
            <a:endParaRPr lang="ru-RU" sz="18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ЗНАКОМСТВА  в  ИНТЕРНЕТЕ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628775"/>
            <a:ext cx="7607300" cy="5072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407988"/>
            <a:ext cx="8362950" cy="136525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800" b="1" cap="none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cap="none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mtClean="0">
                <a:latin typeface="Times New Roman" pitchFamily="18" charset="0"/>
                <a:cs typeface="Times New Roman" pitchFamily="18" charset="0"/>
              </a:rPr>
              <a:t>ЗНАКОМСТВА  В  ИНТЕРНЕТЕ  И  </a:t>
            </a:r>
            <a:br>
              <a:rPr lang="ru-RU" sz="2400" b="1" cap="none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mtClean="0">
                <a:latin typeface="Times New Roman" pitchFamily="18" charset="0"/>
                <a:cs typeface="Times New Roman" pitchFamily="18" charset="0"/>
              </a:rPr>
              <a:t>ВСТРЕЧИ  С  НЕЗНАКОМЦАМИ</a:t>
            </a:r>
            <a:r>
              <a:rPr lang="ru-RU" sz="2400" cap="none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cap="none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2400" cap="none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752600"/>
            <a:ext cx="8218487" cy="4556125"/>
          </a:xfrm>
        </p:spPr>
        <p:txBody>
          <a:bodyPr>
            <a:normAutofit/>
          </a:bodyPr>
          <a:lstStyle/>
          <a:p>
            <a:pPr marL="114300" indent="0" algn="just"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Общаясь в сети, Вы можете  знакомиться, общаться и добавлять в «друзья» совершенно неизвестных им в реальной жизни людей. </a:t>
            </a:r>
          </a:p>
          <a:p>
            <a:pPr marL="114300" indent="0"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 таких ситуациях есть опасность разглашения  личной информации о себе и своей семье. </a:t>
            </a:r>
          </a:p>
          <a:p>
            <a:pPr marL="114300" indent="0"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Также Вы  рискует подвергнуться оскорблениям, запугиванию и домогательствам.</a:t>
            </a:r>
            <a:endParaRPr lang="ru-RU" sz="1800" b="1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114300" indent="0" algn="just"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Особенно опасным может стать – установление дружеских отношений с человеком, который преследует  цель личной встречи,  с последующими сексуальными отношениями, шантажом и эксплуатацией. </a:t>
            </a:r>
          </a:p>
          <a:p>
            <a:pPr marL="114300" indent="0" algn="just"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Такие знакомства чаще всего происходят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в чате, на форуме или в социальной сети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. Общаясь лично («в привате»),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злоумышленник, чаще всего представляясь сверстником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, входит к Вам  в доверие, а затем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пытается узнать личную информацию (адрес, телефон и др.) и договориться о встрече.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Иногда такие люди могут выманивать   информацию, которой потом могут Вас шантажировать.</a:t>
            </a:r>
            <a:endParaRPr lang="ru-RU" sz="1600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88913"/>
            <a:ext cx="208915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91512" cy="1366838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500" b="1" cap="none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cap="none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cap="none" smtClean="0">
                <a:latin typeface="Times New Roman" pitchFamily="18" charset="0"/>
                <a:cs typeface="Times New Roman" pitchFamily="18" charset="0"/>
              </a:rPr>
              <a:t>РЕКОМЕНДАЦИИ  ПО  ПРЕДУПРЕЖДЕНИЮ ВСТРЕЧИ  С  НЕЗНАКОМЦАМИ:</a:t>
            </a:r>
            <a:r>
              <a:rPr lang="ru-RU" sz="2200" cap="none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200" cap="none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2500" cap="none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773238"/>
            <a:ext cx="8496300" cy="4352925"/>
          </a:xfrm>
        </p:spPr>
        <p:txBody>
          <a:bodyPr>
            <a:normAutofit/>
          </a:bodyPr>
          <a:lstStyle/>
          <a:p>
            <a:pPr indent="-342900" algn="just">
              <a:lnSpc>
                <a:spcPct val="95000"/>
              </a:lnSpc>
              <a:spcAft>
                <a:spcPts val="1000"/>
              </a:spcAft>
              <a:buFont typeface="Book Antiqua" pitchFamily="18" charset="0"/>
              <a:buAutoNum type="arabicPeriod"/>
              <a:tabLst>
                <a:tab pos="457200" algn="l"/>
              </a:tabLst>
            </a:pPr>
            <a:r>
              <a:rPr lang="ru-RU" sz="1700" b="1" u="sng" smtClean="0">
                <a:latin typeface="Times New Roman" pitchFamily="18" charset="0"/>
                <a:cs typeface="Times New Roman" pitchFamily="18" charset="0"/>
              </a:rPr>
              <a:t>Нельзя разглашать в Интернете информацию личного характера </a:t>
            </a: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(номер телефона, домашний адрес, название/номер школы и т. д.), а также </a:t>
            </a:r>
            <a:r>
              <a:rPr lang="ru-RU" sz="1700" b="1" u="sng" smtClean="0">
                <a:latin typeface="Times New Roman" pitchFamily="18" charset="0"/>
                <a:cs typeface="Times New Roman" pitchFamily="18" charset="0"/>
              </a:rPr>
              <a:t>пересылать виртуальным знакомым свои фотографии или видео. </a:t>
            </a:r>
            <a:endParaRPr lang="ru-RU" sz="1400" b="1" u="sng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-342900" algn="just">
              <a:lnSpc>
                <a:spcPct val="95000"/>
              </a:lnSpc>
              <a:spcAft>
                <a:spcPts val="1000"/>
              </a:spcAft>
              <a:buFont typeface="Book Antiqua" pitchFamily="18" charset="0"/>
              <a:buAutoNum type="arabicPeriod"/>
              <a:tabLst>
                <a:tab pos="457200" algn="l"/>
              </a:tabLst>
            </a:pPr>
            <a:r>
              <a:rPr lang="ru-RU" sz="1700" b="1" u="sng" smtClean="0">
                <a:latin typeface="Times New Roman" pitchFamily="18" charset="0"/>
                <a:cs typeface="Times New Roman" pitchFamily="18" charset="0"/>
              </a:rPr>
              <a:t>Нельзя ставить на аватарку или размещать в сети фотографии, по которым можно судить о материальном благополучии семьи</a:t>
            </a: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sz="1700" b="1" u="sng" smtClean="0">
                <a:latin typeface="Times New Roman" pitchFamily="18" charset="0"/>
                <a:cs typeface="Times New Roman" pitchFamily="18" charset="0"/>
              </a:rPr>
              <a:t>нехорошо ставить на аватарку фотографии других людей без их разрешения. </a:t>
            </a:r>
            <a:endParaRPr lang="ru-RU" sz="1400" b="1" u="sng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-342900" algn="just">
              <a:lnSpc>
                <a:spcPct val="95000"/>
              </a:lnSpc>
              <a:spcAft>
                <a:spcPts val="1000"/>
              </a:spcAft>
              <a:buFont typeface="Book Antiqua" pitchFamily="18" charset="0"/>
              <a:buAutoNum type="arabicPeriod"/>
              <a:tabLst>
                <a:tab pos="457200" algn="l"/>
              </a:tabLst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При общении на ресурсах, требующих регистрации (в чатах, на форумах, через сервисы мгновенного обмена сообщениями, в онлайн-играх), </a:t>
            </a:r>
            <a:r>
              <a:rPr lang="ru-RU" sz="1700" b="1" u="sng" smtClean="0">
                <a:latin typeface="Times New Roman" pitchFamily="18" charset="0"/>
                <a:cs typeface="Times New Roman" pitchFamily="18" charset="0"/>
              </a:rPr>
              <a:t>лучше не использовать реальное имя.</a:t>
            </a: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smtClean="0">
                <a:latin typeface="Times New Roman" pitchFamily="18" charset="0"/>
                <a:cs typeface="Times New Roman" pitchFamily="18" charset="0"/>
              </a:rPr>
              <a:t>Лучше выбрать ник, не содержащий никакой личной информации. </a:t>
            </a:r>
            <a:endParaRPr lang="ru-RU" sz="1400" b="1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-342900" algn="just">
              <a:lnSpc>
                <a:spcPct val="95000"/>
              </a:lnSpc>
              <a:spcAft>
                <a:spcPts val="1000"/>
              </a:spcAft>
              <a:buFont typeface="Book Antiqua" pitchFamily="18" charset="0"/>
              <a:buAutoNum type="arabicPeriod"/>
              <a:tabLst>
                <a:tab pos="457200" algn="l"/>
              </a:tabLst>
            </a:pPr>
            <a:r>
              <a:rPr lang="ru-RU" sz="1700" b="1" u="sng" smtClean="0">
                <a:latin typeface="Times New Roman" pitchFamily="18" charset="0"/>
                <a:cs typeface="Times New Roman" pitchFamily="18" charset="0"/>
              </a:rPr>
              <a:t>Нельзя недооценивать опасность встречи с незнакомыми людьми из Интернета.</a:t>
            </a: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     В сети человек может представиться кем угодно, поэтому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на реальную встречу с Интернет-другом </a:t>
            </a:r>
            <a:r>
              <a:rPr lang="ru-RU" sz="2000" b="1" u="sng" smtClean="0">
                <a:latin typeface="Times New Roman" pitchFamily="18" charset="0"/>
                <a:cs typeface="Times New Roman" pitchFamily="18" charset="0"/>
              </a:rPr>
              <a:t>надо обязательно ходить в сопровождении взрослых. </a:t>
            </a:r>
            <a:endParaRPr lang="ru-RU" sz="2000" b="1" u="sng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-342900">
              <a:lnSpc>
                <a:spcPct val="80000"/>
              </a:lnSpc>
              <a:tabLst>
                <a:tab pos="457200" algn="l"/>
              </a:tabLst>
            </a:pPr>
            <a:endParaRPr lang="ru-RU" sz="170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Электронные  риски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628775"/>
            <a:ext cx="5754688" cy="504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800" b="1" cap="none" smtClean="0">
                <a:latin typeface="Times New Roman" pitchFamily="18" charset="0"/>
                <a:cs typeface="Times New Roman" pitchFamily="18" charset="0"/>
              </a:rPr>
              <a:t>ЭЛЕКТРОННЫЕ  РИСКИ</a:t>
            </a:r>
            <a:endParaRPr lang="ru-RU" sz="1200" cap="none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2349500"/>
            <a:ext cx="8291512" cy="3776663"/>
          </a:xfrm>
        </p:spPr>
        <p:txBody>
          <a:bodyPr>
            <a:normAutofit/>
          </a:bodyPr>
          <a:lstStyle/>
          <a:p>
            <a:pPr marL="114300" indent="0" algn="just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ru-RU" b="1" i="1" u="sng" smtClean="0">
                <a:latin typeface="Times New Roman" pitchFamily="18" charset="0"/>
                <a:cs typeface="Times New Roman" pitchFamily="18" charset="0"/>
              </a:rPr>
              <a:t>Электронные риски</a:t>
            </a: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это вероятность столкнуться с хищением персональной информации или подвергнуться атаке вредоносных программ.</a:t>
            </a:r>
            <a:endParaRPr lang="ru-RU" sz="28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114300" indent="0"/>
            <a:endParaRPr lang="ru-RU" smtClean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076700"/>
            <a:ext cx="30241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ВРЕДОНОСНЫЕ   ПРОГРАММЫ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628775"/>
            <a:ext cx="4316412" cy="5021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ВРЕДОНОСНЫЕ  программы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752600"/>
            <a:ext cx="8218487" cy="4845050"/>
          </a:xfrm>
        </p:spPr>
        <p:txBody>
          <a:bodyPr>
            <a:normAutofit/>
          </a:bodyPr>
          <a:lstStyle/>
          <a:p>
            <a:pPr marL="114300" indent="0" algn="just">
              <a:lnSpc>
                <a:spcPct val="10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Вредоносные программы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b="1" u="sng" smtClean="0">
                <a:latin typeface="Times New Roman" pitchFamily="18" charset="0"/>
                <a:cs typeface="Times New Roman" pitchFamily="18" charset="0"/>
              </a:rPr>
              <a:t>различное программное обеспечение (вирусы, черви, «троянские кони», шпионские программы и др.), которое может нанести вред компьютеру и нарушить конфиденциальность хранящейся в нем информации.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14300" indent="0" algn="just">
              <a:lnSpc>
                <a:spcPct val="10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Вредоносное программное обеспечение использует множество методов для распространения и проникновения в компьютеры, не только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через внешние носители информации (компакт-диски, флешки и т.д.), но и через электронную почту посредством спама или скачанных из Интернета файлов.</a:t>
            </a:r>
            <a:endParaRPr lang="ru-RU" sz="2000" b="1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114300" indent="0" algn="just">
              <a:lnSpc>
                <a:spcPct val="90000"/>
              </a:lnSpc>
            </a:pPr>
            <a:endParaRPr lang="ru-RU" sz="22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2800" b="1" cap="none" smtClean="0">
                <a:latin typeface="Times New Roman" pitchFamily="18" charset="0"/>
                <a:cs typeface="Times New Roman" pitchFamily="18" charset="0"/>
              </a:rPr>
              <a:t>КЛАССИФИКАЦИЯ ИНТЕРНЕТ-РИСКОВ (ОПАСНОСТЕЙ)</a:t>
            </a:r>
            <a:endParaRPr lang="ru-RU" sz="2800" b="1" cap="none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628775"/>
            <a:ext cx="8291512" cy="4824413"/>
          </a:xfrm>
        </p:spPr>
        <p:txBody>
          <a:bodyPr>
            <a:normAutofit/>
          </a:bodyPr>
          <a:lstStyle/>
          <a:p>
            <a:pPr marL="114300" indent="0" algn="just">
              <a:buClr>
                <a:srgbClr val="93A299"/>
              </a:buClr>
              <a:buFont typeface="Arial" charset="0"/>
              <a:buNone/>
            </a:pPr>
            <a:r>
              <a:rPr lang="ru-RU" smtClean="0">
                <a:solidFill>
                  <a:srgbClr val="564B3C"/>
                </a:solidFill>
                <a:latin typeface="Times New Roman" pitchFamily="18" charset="0"/>
                <a:cs typeface="Times New Roman" pitchFamily="18" charset="0"/>
              </a:rPr>
              <a:t>С каждым годом сообщество российских интернет-пользователей молодеет.</a:t>
            </a:r>
          </a:p>
          <a:p>
            <a:pPr marL="114300" indent="0" algn="just">
              <a:buClr>
                <a:srgbClr val="93A299"/>
              </a:buClr>
              <a:buFont typeface="Arial" charset="0"/>
              <a:buNone/>
            </a:pPr>
            <a:r>
              <a:rPr lang="ru-RU" smtClean="0">
                <a:solidFill>
                  <a:srgbClr val="564B3C"/>
                </a:solidFill>
                <a:latin typeface="Times New Roman" pitchFamily="18" charset="0"/>
                <a:cs typeface="Times New Roman" pitchFamily="18" charset="0"/>
              </a:rPr>
              <a:t>Помимо огромного количества возможностей, интернет несет и множество рисков. </a:t>
            </a:r>
          </a:p>
          <a:p>
            <a:pPr marL="114300" indent="0" algn="just">
              <a:buClr>
                <a:srgbClr val="93A299"/>
              </a:buClr>
              <a:buFont typeface="Arial" charset="0"/>
              <a:buNone/>
            </a:pPr>
            <a:r>
              <a:rPr lang="ru-RU" smtClean="0">
                <a:solidFill>
                  <a:srgbClr val="564B3C"/>
                </a:solidFill>
                <a:latin typeface="Times New Roman" pitchFamily="18" charset="0"/>
                <a:cs typeface="Times New Roman" pitchFamily="18" charset="0"/>
              </a:rPr>
              <a:t>Возможные проблемы, с которыми можно столкнуться в сети, или,  так называемые,  </a:t>
            </a:r>
            <a:r>
              <a:rPr lang="ru-RU" b="1" smtClean="0">
                <a:solidFill>
                  <a:srgbClr val="564B3C"/>
                </a:solidFill>
                <a:latin typeface="Times New Roman" pitchFamily="18" charset="0"/>
                <a:cs typeface="Times New Roman" pitchFamily="18" charset="0"/>
              </a:rPr>
              <a:t>интернет-риски.</a:t>
            </a:r>
          </a:p>
          <a:p>
            <a:pPr marL="114300" indent="0" algn="just">
              <a:buClr>
                <a:srgbClr val="93A299"/>
              </a:buClr>
              <a:buFont typeface="Arial" charset="0"/>
              <a:buNone/>
            </a:pPr>
            <a:r>
              <a:rPr lang="ru-RU" b="1" u="sng" smtClean="0">
                <a:solidFill>
                  <a:srgbClr val="47534C"/>
                </a:solidFill>
                <a:latin typeface="Times New Roman" pitchFamily="18" charset="0"/>
                <a:cs typeface="Times New Roman" pitchFamily="18" charset="0"/>
              </a:rPr>
              <a:t>Риски (опасности) разделяются на четыре типа</a:t>
            </a:r>
            <a:r>
              <a:rPr lang="ru-RU" b="1" smtClean="0">
                <a:solidFill>
                  <a:srgbClr val="47534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14300" indent="0" algn="just">
              <a:buClr>
                <a:srgbClr val="93A299"/>
              </a:buClr>
            </a:pPr>
            <a:r>
              <a:rPr lang="ru-RU" b="1" i="1" smtClean="0">
                <a:solidFill>
                  <a:srgbClr val="564B3C"/>
                </a:solidFill>
                <a:latin typeface="Times New Roman" pitchFamily="18" charset="0"/>
                <a:cs typeface="Times New Roman" pitchFamily="18" charset="0"/>
              </a:rPr>
              <a:t>Контентные;</a:t>
            </a:r>
          </a:p>
          <a:p>
            <a:pPr marL="114300" indent="0" algn="just">
              <a:buClr>
                <a:srgbClr val="93A299"/>
              </a:buClr>
            </a:pPr>
            <a:r>
              <a:rPr lang="ru-RU" b="1" i="1" smtClean="0">
                <a:solidFill>
                  <a:srgbClr val="564B3C"/>
                </a:solidFill>
                <a:latin typeface="Times New Roman" pitchFamily="18" charset="0"/>
                <a:cs typeface="Times New Roman" pitchFamily="18" charset="0"/>
              </a:rPr>
              <a:t>Коммуникационные; </a:t>
            </a:r>
          </a:p>
          <a:p>
            <a:pPr marL="114300" indent="0" algn="just">
              <a:buClr>
                <a:srgbClr val="93A299"/>
              </a:buClr>
            </a:pPr>
            <a:r>
              <a:rPr lang="ru-RU" b="1" i="1" smtClean="0">
                <a:solidFill>
                  <a:srgbClr val="564B3C"/>
                </a:solidFill>
                <a:latin typeface="Times New Roman" pitchFamily="18" charset="0"/>
                <a:cs typeface="Times New Roman" pitchFamily="18" charset="0"/>
              </a:rPr>
              <a:t>Электронные;  </a:t>
            </a:r>
          </a:p>
          <a:p>
            <a:pPr marL="114300" indent="0" algn="just">
              <a:buClr>
                <a:srgbClr val="93A299"/>
              </a:buClr>
            </a:pPr>
            <a:r>
              <a:rPr lang="ru-RU" b="1" i="1" smtClean="0">
                <a:solidFill>
                  <a:srgbClr val="564B3C"/>
                </a:solidFill>
                <a:latin typeface="Times New Roman" pitchFamily="18" charset="0"/>
                <a:cs typeface="Times New Roman" pitchFamily="18" charset="0"/>
              </a:rPr>
              <a:t>Потребительские.</a:t>
            </a:r>
            <a:endParaRPr lang="ru-RU" b="1" i="1" smtClean="0">
              <a:solidFill>
                <a:srgbClr val="564B3C"/>
              </a:solidFill>
            </a:endParaRPr>
          </a:p>
          <a:p>
            <a:pPr marL="114300" indent="0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500" b="1" cap="none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cap="none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cap="none" smtClean="0">
                <a:latin typeface="Times New Roman" pitchFamily="18" charset="0"/>
                <a:cs typeface="Times New Roman" pitchFamily="18" charset="0"/>
              </a:rPr>
              <a:t>КАК УЗНАТЬ, ЧТО ВАШ КОМПЬЮТЕР ЗАРАЖЕН?</a:t>
            </a:r>
            <a:r>
              <a:rPr lang="ru-RU" sz="2200" b="1" cap="none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200" b="1" cap="none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2500" b="1" cap="none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628775"/>
            <a:ext cx="8291512" cy="5040313"/>
          </a:xfrm>
        </p:spPr>
        <p:txBody>
          <a:bodyPr>
            <a:noAutofit/>
          </a:bodyPr>
          <a:lstStyle/>
          <a:p>
            <a:pPr marL="114300" indent="0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1600" b="1" u="sng" smtClean="0">
                <a:latin typeface="Times New Roman" pitchFamily="18" charset="0"/>
                <a:cs typeface="Times New Roman" pitchFamily="18" charset="0"/>
              </a:rPr>
              <a:t>Признаки, по которым  можно утверждать, что компьютер заражен вирусами:</a:t>
            </a:r>
            <a:endParaRPr lang="ru-RU" sz="1600" b="1" u="sng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114300" indent="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медленная реакция на действия пользователя, особенно при запуске программ;</a:t>
            </a:r>
            <a:endParaRPr lang="ru-RU" sz="16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114300" indent="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искажение содержимого файлов и каталогов или их полное исчезновение;</a:t>
            </a:r>
            <a:endParaRPr lang="ru-RU" sz="16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14300" indent="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частые сбои и зависания компьютера;</a:t>
            </a:r>
            <a:endParaRPr lang="ru-RU" sz="16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14300" indent="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самопроизвольное появление на экране сообщений или изображений;</a:t>
            </a:r>
            <a:endParaRPr lang="ru-RU" sz="16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14300" indent="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несанкционированный запуск программ;</a:t>
            </a:r>
            <a:endParaRPr lang="ru-RU" sz="16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14300" indent="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зависание или странное поведение интернет-браузера;</a:t>
            </a:r>
            <a:endParaRPr lang="ru-RU" sz="16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14300" indent="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невозможность перегрузки компьютера (операционная система не загружается).</a:t>
            </a:r>
            <a:endParaRPr lang="ru-RU" sz="16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14300" indent="0" algn="just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1800" b="1" u="sng" smtClean="0">
                <a:latin typeface="Times New Roman" pitchFamily="18" charset="0"/>
                <a:cs typeface="Times New Roman" pitchFamily="18" charset="0"/>
              </a:rPr>
              <a:t>Ничто не может дать стопроцентной гарантии защиты вашего компьютера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14300" indent="0" algn="just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Вы должны быть крайне внимательны, когда получаете сообщения по электронной почте от неизвестного адресата с вложением, когда скачиваете файлы из Интернета, пользуетесь чужими носителями информации или открываете файлы, скопированные с чужого компьютера.</a:t>
            </a:r>
            <a:endParaRPr lang="ru-RU" sz="1800" b="1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14300" indent="0"/>
            <a:endParaRPr lang="ru-RU" sz="140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512888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200" b="1" cap="none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cap="none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smtClean="0">
                <a:latin typeface="Times New Roman" pitchFamily="18" charset="0"/>
                <a:cs typeface="Times New Roman" pitchFamily="18" charset="0"/>
              </a:rPr>
              <a:t>КАК СНИЗИТЬ  РИСК ЗАРАЖЕНИЯ  КОМПЬЮТЕРА   ВИРУСАМИ   И   ХИЩЕНИЯ   ПЕРСОНАЛЬНОЙ  ИНФОРМАЦИИ:</a:t>
            </a:r>
            <a:r>
              <a:rPr lang="ru-RU" sz="1800" b="1" cap="none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1" cap="none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2200" b="1" cap="none" smtClean="0"/>
          </a:p>
        </p:txBody>
      </p:sp>
      <p:sp>
        <p:nvSpPr>
          <p:cNvPr id="47106" name="Объект 2"/>
          <p:cNvSpPr>
            <a:spLocks noGrp="1"/>
          </p:cNvSpPr>
          <p:nvPr>
            <p:ph idx="1"/>
          </p:nvPr>
        </p:nvSpPr>
        <p:spPr>
          <a:xfrm>
            <a:off x="395288" y="1628775"/>
            <a:ext cx="8291512" cy="4968875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Установите на все домашние компьютеры антивирусные программы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специальные почтовые фильтры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для предотвращения заражения компьютера и потери ваших данных;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Используйте только лицензионные программы и данные, полученные из надежных источников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. Чаще всего вирусами бывают заражены пиратские копии программ, особенно компьютерные игры;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Никогда не открывайте вложения, присланные с подозрительных и неизвестных вам адресов;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Следите за тем, чтобы ваш антивирус регулярно обновлялся, и раз в неделю проверяйте компьютер на вирусы; </a:t>
            </a:r>
            <a:endParaRPr lang="ru-RU" sz="1600" b="1" smtClean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Регулярно делайте резервную копию важных данных;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Старайтесь периодически менять пароли, не используйте слишком простые пароли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, их можно легко взломать (даты рождения, номера телефонов и т.п). 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Нельзя рассказывать никакие пароли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своим друзьям и знакомым.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Если пароль стал кому-либо известен, то его необходимо срочно поменять!!! </a:t>
            </a:r>
            <a:endParaRPr lang="ru-RU" sz="1600" b="1" smtClean="0">
              <a:latin typeface="Calibri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Никогда не следует сохранять на чужом компьютере свои пароли, личные файлы, историю переписки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по этой информации злоумышленники могут многое узнать о Вас. </a:t>
            </a:r>
            <a:endParaRPr lang="ru-RU" sz="1600" b="1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16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ru-RU" sz="160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ПОТРЕБИТЕЛЬСКИЕ  РИСКИ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0" y="1916113"/>
            <a:ext cx="6813550" cy="452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500" b="1" cap="none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cap="none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cap="none" smtClean="0">
                <a:latin typeface="Times New Roman" pitchFamily="18" charset="0"/>
                <a:cs typeface="Times New Roman" pitchFamily="18" charset="0"/>
              </a:rPr>
              <a:t>ПОТРЕБИТЕЛЬСКИЕ РИСКИ</a:t>
            </a:r>
            <a:r>
              <a:rPr lang="ru-RU" sz="1100" cap="none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100" cap="none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2500" cap="none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just">
              <a:lnSpc>
                <a:spcPct val="10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200" b="1" i="1" u="sng" smtClean="0">
                <a:latin typeface="Times New Roman" pitchFamily="18" charset="0"/>
                <a:cs typeface="Times New Roman" pitchFamily="18" charset="0"/>
              </a:rPr>
              <a:t>Потребительские риски</a:t>
            </a:r>
            <a:r>
              <a:rPr lang="ru-RU" sz="2200" u="sng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-  </a:t>
            </a:r>
          </a:p>
          <a:p>
            <a:pPr marL="114300" indent="0" algn="just">
              <a:lnSpc>
                <a:spcPct val="10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200" b="1" u="sng" smtClean="0">
                <a:latin typeface="Times New Roman" pitchFamily="18" charset="0"/>
                <a:cs typeface="Times New Roman" pitchFamily="18" charset="0"/>
              </a:rPr>
              <a:t>это злоупотребление в Интернете правами потребителя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14300" indent="0" algn="just">
              <a:lnSpc>
                <a:spcPct val="105000"/>
              </a:lnSpc>
              <a:spcAft>
                <a:spcPts val="1000"/>
              </a:spcAft>
              <a:buFont typeface="Arial" charset="0"/>
              <a:buNone/>
            </a:pPr>
            <a:endParaRPr lang="ru-RU" sz="220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lnSpc>
                <a:spcPct val="10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Они включают в себя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7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114300" indent="0">
              <a:lnSpc>
                <a:spcPct val="10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хищение персональной информации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 целью кибермошенничества;</a:t>
            </a:r>
            <a:endParaRPr lang="ru-RU" sz="1700" smtClean="0">
              <a:latin typeface="Calibri" pitchFamily="34" charset="0"/>
            </a:endParaRPr>
          </a:p>
          <a:p>
            <a:pPr marL="114300" indent="0">
              <a:lnSpc>
                <a:spcPct val="10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потерю денежных средств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без приобретения товара или услуги;</a:t>
            </a:r>
            <a:endParaRPr lang="ru-RU" sz="1700" smtClean="0">
              <a:latin typeface="Calibri" pitchFamily="34" charset="0"/>
            </a:endParaRPr>
          </a:p>
          <a:p>
            <a:pPr marL="114300" indent="0" algn="just">
              <a:lnSpc>
                <a:spcPct val="10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риск приобретения товара низкого качества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различные подделки, контрафактную и фальсифицированную продукцию;</a:t>
            </a:r>
            <a:endParaRPr lang="ru-RU" sz="1700" smtClean="0">
              <a:latin typeface="Calibri" pitchFamily="34" charset="0"/>
            </a:endParaRPr>
          </a:p>
          <a:p>
            <a:pPr marL="114300" indent="0">
              <a:lnSpc>
                <a:spcPct val="10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азартные игры на деньги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smtClean="0">
              <a:latin typeface="Calibri" pitchFamily="34" charset="0"/>
            </a:endParaRPr>
          </a:p>
          <a:p>
            <a:pPr marL="114300" indent="0">
              <a:lnSpc>
                <a:spcPct val="90000"/>
              </a:lnSpc>
            </a:pPr>
            <a:endParaRPr lang="ru-RU" sz="2000" smtClean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04813"/>
            <a:ext cx="28813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ФИШИНГ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628775"/>
            <a:ext cx="5975350" cy="4979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800" b="1" cap="none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cap="none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smtClean="0">
                <a:latin typeface="Times New Roman" pitchFamily="18" charset="0"/>
                <a:cs typeface="Times New Roman" pitchFamily="18" charset="0"/>
              </a:rPr>
              <a:t>ХИЩЕНИЕ ЛИЧНОЙ ИНФОРМАЦИИ</a:t>
            </a:r>
            <a:r>
              <a:rPr lang="ru-RU" sz="1400" cap="none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cap="none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3200" cap="none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600" b="1" i="1" u="sng" smtClean="0">
                <a:solidFill>
                  <a:srgbClr val="6B7D72"/>
                </a:solidFill>
                <a:latin typeface="Times New Roman" pitchFamily="18" charset="0"/>
                <a:cs typeface="Times New Roman" pitchFamily="18" charset="0"/>
              </a:rPr>
              <a:t>фишинг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любой вид мошенничества, в результате которого происходит хищение личной информации, к примеру, паролей, имен пользователей, банковских данных, номеров кредитных карточек.</a:t>
            </a:r>
          </a:p>
          <a:p>
            <a:pPr marL="114300" indent="0" algn="just"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Кража данных доступа к счету пользователей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является наиболее распространенным видом мошенничества в Интернете. </a:t>
            </a:r>
          </a:p>
          <a:p>
            <a:pPr marL="114300" indent="0" algn="just"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Многие интернет-аферы – это варианты мошеннических схем, существовавших еще до появления Сети, число которых увеличилось вместе с популярностью онлайн-шоппинга и других типов электронной коммерции. </a:t>
            </a:r>
          </a:p>
          <a:p>
            <a:pPr marL="114300" indent="0" algn="just"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Для обмана пользователей интернет-мошенники используют электронную почту, чаты, форумы и фальшивые веб-сайты.</a:t>
            </a:r>
            <a:endParaRPr lang="ru-RU" sz="1700" b="1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114300" indent="0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Как  распознать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мошеннические сообщения?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700213"/>
            <a:ext cx="8435975" cy="4425950"/>
          </a:xfrm>
        </p:spPr>
        <p:txBody>
          <a:bodyPr>
            <a:normAutofit/>
          </a:bodyPr>
          <a:lstStyle/>
          <a:p>
            <a:pPr marL="114300" indent="0">
              <a:lnSpc>
                <a:spcPct val="10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000" b="1" i="1" u="sng" smtClean="0">
                <a:latin typeface="Times New Roman" pitchFamily="18" charset="0"/>
                <a:cs typeface="Times New Roman" pitchFamily="18" charset="0"/>
              </a:rPr>
              <a:t>Фишинговые сообщения могут содержать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7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114300" indent="0" algn="just">
              <a:lnSpc>
                <a:spcPct val="105000"/>
              </a:lnSpc>
              <a:spcAft>
                <a:spcPts val="1000"/>
              </a:spcAft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сведения, вызывающие тревогу, или угрозы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например, </a:t>
            </a:r>
            <a:r>
              <a:rPr lang="ru-RU" sz="2000" u="sng" smtClean="0">
                <a:latin typeface="Times New Roman" pitchFamily="18" charset="0"/>
                <a:cs typeface="Times New Roman" pitchFamily="18" charset="0"/>
              </a:rPr>
              <a:t>закрытия ваших банковских счетов;</a:t>
            </a:r>
            <a:endParaRPr lang="ru-RU" sz="1700" u="sng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14300" indent="0" algn="just">
              <a:lnSpc>
                <a:spcPct val="105000"/>
              </a:lnSpc>
              <a:spcAft>
                <a:spcPts val="1000"/>
              </a:spcAft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обещания большой денежной выгоды с минимальными усил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иями или вовсе без них;</a:t>
            </a:r>
            <a:endParaRPr lang="ru-RU" sz="17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14300" indent="0" algn="just">
              <a:lnSpc>
                <a:spcPct val="105000"/>
              </a:lnSpc>
              <a:spcAft>
                <a:spcPts val="1000"/>
              </a:spcAft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сведения о сделках, которые слишком хороши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для того, чтобы быть правдой;</a:t>
            </a:r>
            <a:endParaRPr lang="ru-RU" sz="17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14300" indent="0" algn="just">
              <a:lnSpc>
                <a:spcPct val="105000"/>
              </a:lnSpc>
              <a:spcAft>
                <a:spcPts val="1000"/>
              </a:spcAft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запросы о пожертвованиях от лица благотворительных организаций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после сообщений в новостях о стихийных бедствиях;</a:t>
            </a:r>
            <a:endParaRPr lang="ru-RU" sz="17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14300" indent="0" algn="just">
              <a:lnSpc>
                <a:spcPct val="105000"/>
              </a:lnSpc>
              <a:spcAft>
                <a:spcPts val="1000"/>
              </a:spcAft>
            </a:pPr>
            <a:r>
              <a:rPr lang="ru-RU" sz="2000" b="1" u="sng" smtClean="0">
                <a:latin typeface="Times New Roman" pitchFamily="18" charset="0"/>
                <a:cs typeface="Times New Roman" pitchFamily="18" charset="0"/>
              </a:rPr>
              <a:t>грамматические и орфографические ошибки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ru-RU" sz="17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14300" indent="0">
              <a:lnSpc>
                <a:spcPct val="90000"/>
              </a:lnSpc>
            </a:pPr>
            <a:endParaRPr lang="ru-RU" sz="200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61350" cy="103981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b="1" cap="none" smtClean="0">
                <a:latin typeface="Times New Roman" pitchFamily="18" charset="0"/>
                <a:cs typeface="Times New Roman" pitchFamily="18" charset="0"/>
              </a:rPr>
              <a:t>ПРЕДУПРЕЖДЕНИЕ </a:t>
            </a:r>
            <a:br>
              <a:rPr lang="ru-RU" sz="2400" b="1" cap="none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mtClean="0">
                <a:latin typeface="Times New Roman" pitchFamily="18" charset="0"/>
                <a:cs typeface="Times New Roman" pitchFamily="18" charset="0"/>
              </a:rPr>
              <a:t>КИБЕРМОШЕННИЧЕСТВА</a:t>
            </a:r>
            <a:endParaRPr lang="ru-RU" sz="2400" cap="none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557338"/>
            <a:ext cx="8642350" cy="5040312"/>
          </a:xfrm>
        </p:spPr>
        <p:txBody>
          <a:bodyPr>
            <a:noAutofit/>
          </a:bodyPr>
          <a:lstStyle/>
          <a:p>
            <a:pPr indent="-342900" algn="just"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Не отправляйте о себе слишком много информации при совершении Интернет-покупок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: данные счетов, пароли, домашние адреса и телефоны. Помните, что никогда администратор или модератор сайта не потребует полные данные вашего счета, пароли и пин-коды.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Если кто-то запрашивает подобные данные, будьте бдительны – скорее всего, это мошенники. </a:t>
            </a:r>
            <a:endParaRPr lang="ru-RU" sz="1400" b="1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-342900" algn="just"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400" b="1" smtClean="0">
                <a:solidFill>
                  <a:srgbClr val="47534C"/>
                </a:solidFill>
                <a:latin typeface="Times New Roman" pitchFamily="18" charset="0"/>
                <a:cs typeface="Times New Roman" pitchFamily="18" charset="0"/>
              </a:rPr>
              <a:t>Установите на свои компьютеры антивирус или персональный брандмауэр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. Подобные приложения наблюдают за трафиком и могут предотвратить кражу конфиденциальных данных или другие подобные действия. </a:t>
            </a:r>
            <a:endParaRPr lang="ru-RU" sz="1400" smtClean="0">
              <a:latin typeface="Calibri" pitchFamily="34" charset="0"/>
            </a:endParaRPr>
          </a:p>
          <a:p>
            <a:pPr indent="-342900" algn="just"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Убедитесь в безопасности сайта, на котором Вы планируете совершить покупку.</a:t>
            </a:r>
          </a:p>
          <a:p>
            <a:pPr indent="-342900" algn="just"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Никогда не нужно щелкать на ссылку, содержащуюся в подозрительном электронном письме. </a:t>
            </a:r>
            <a:endParaRPr lang="ru-RU" sz="1400" b="1" smtClean="0">
              <a:latin typeface="Calibri" pitchFamily="34" charset="0"/>
            </a:endParaRPr>
          </a:p>
          <a:p>
            <a:pPr indent="-342900" algn="just"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Контролируйте списание средств с ваших кредитных или лицевых счетов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. Для этого можно использовать, например, услугу информирования об операциях со счетов по SMS, которые предоставляют в том числе и многие банки в России. </a:t>
            </a:r>
            <a:endParaRPr lang="ru-RU" sz="1400" smtClean="0">
              <a:latin typeface="Calibri" pitchFamily="34" charset="0"/>
            </a:endParaRPr>
          </a:p>
          <a:p>
            <a:pPr indent="-342900" algn="just"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Нужно как можно быстрее обратиться к настоящим сотрудникам организации, если получилось так, что конфиденциальная информация была предоставлена вами неизвестным лицам, выдающим себя за сотрудников той или иной компании либо организации. </a:t>
            </a:r>
          </a:p>
          <a:p>
            <a:pPr indent="-342900" algn="just">
              <a:lnSpc>
                <a:spcPct val="115000"/>
              </a:lnSpc>
              <a:spcAft>
                <a:spcPts val="1000"/>
              </a:spcAft>
              <a:buFont typeface="Arial" charset="0"/>
              <a:buNone/>
              <a:tabLst>
                <a:tab pos="457200" algn="l"/>
              </a:tabLst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При немедленном обращении компания может уменьшить ущерб, нанесенный вашей семье и другим лицам. </a:t>
            </a:r>
            <a:endParaRPr lang="ru-RU" sz="1600" b="1" smtClean="0">
              <a:latin typeface="Calibri" pitchFamily="34" charset="0"/>
            </a:endParaRPr>
          </a:p>
          <a:p>
            <a:pPr indent="-342900" algn="just">
              <a:lnSpc>
                <a:spcPct val="115000"/>
              </a:lnSpc>
              <a:spcAft>
                <a:spcPts val="1000"/>
              </a:spcAft>
              <a:buFont typeface="Book Antiqua" pitchFamily="18" charset="0"/>
              <a:buAutoNum type="arabicPeriod"/>
              <a:tabLst>
                <a:tab pos="457200" algn="l"/>
              </a:tabLst>
            </a:pPr>
            <a:endParaRPr lang="ru-RU" sz="1600" smtClean="0">
              <a:latin typeface="Calibri" pitchFamily="34" charset="0"/>
            </a:endParaRPr>
          </a:p>
          <a:p>
            <a:pPr indent="-342900">
              <a:tabLst>
                <a:tab pos="457200" algn="l"/>
              </a:tabLst>
            </a:pPr>
            <a:endParaRPr lang="ru-RU" sz="1600" smtClean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88913"/>
            <a:ext cx="21605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ИНТЕРНЕТ - ЗАВИСИМОсТЬ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700213"/>
            <a:ext cx="6577012" cy="4932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500" b="1" cap="none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cap="none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cap="none" smtClean="0">
                <a:latin typeface="Times New Roman" pitchFamily="18" charset="0"/>
                <a:cs typeface="Times New Roman" pitchFamily="18" charset="0"/>
              </a:rPr>
              <a:t>ИНТЕРНЕТ-ЗАВИСИМОСТЬ</a:t>
            </a:r>
            <a:r>
              <a:rPr lang="ru-RU" sz="2200" cap="none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200" cap="none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2500" cap="none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700213"/>
            <a:ext cx="8642350" cy="4752975"/>
          </a:xfrm>
        </p:spPr>
        <p:txBody>
          <a:bodyPr>
            <a:normAutofit/>
          </a:bodyPr>
          <a:lstStyle/>
          <a:p>
            <a:pPr marL="114300" indent="0" algn="just">
              <a:lnSpc>
                <a:spcPct val="90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000" b="1" i="1" u="sng" smtClean="0">
                <a:latin typeface="Times New Roman" pitchFamily="18" charset="0"/>
                <a:cs typeface="Times New Roman" pitchFamily="18" charset="0"/>
              </a:rPr>
              <a:t>Интернет-зависимость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 – навязчивое желание войти в Интернет, находясь офлайн и неспособность выйти из Интернета, будучи онлайн. </a:t>
            </a:r>
            <a:endParaRPr lang="ru-RU" sz="2000" i="1" smtClean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lnSpc>
                <a:spcPct val="10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По своим проявлениям она схожа с уже известными формами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аддиктивного поведения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(например, в результате употребления алкоголя или наркотиков, игровой зависимости), относится к типу нехимических зависимостей, то есть не приводящих непосредственно к разрушению организма. </a:t>
            </a:r>
          </a:p>
          <a:p>
            <a:pPr marL="114300" indent="0" algn="just">
              <a:lnSpc>
                <a:spcPct val="10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1800" b="1" u="sng" smtClean="0">
                <a:latin typeface="Times New Roman" pitchFamily="18" charset="0"/>
                <a:cs typeface="Times New Roman" pitchFamily="18" charset="0"/>
              </a:rPr>
              <a:t>Для этого состояния характерны следующие признаки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14300" indent="0" algn="just">
              <a:lnSpc>
                <a:spcPct val="10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700" b="1" smtClean="0">
                <a:latin typeface="Times New Roman" pitchFamily="18" charset="0"/>
                <a:cs typeface="Times New Roman" pitchFamily="18" charset="0"/>
              </a:rPr>
              <a:t>потеря ощущения времени;</a:t>
            </a:r>
          </a:p>
          <a:p>
            <a:pPr marL="114300" indent="0" algn="just">
              <a:lnSpc>
                <a:spcPct val="10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700" b="1" smtClean="0">
                <a:latin typeface="Times New Roman" pitchFamily="18" charset="0"/>
                <a:cs typeface="Times New Roman" pitchFamily="18" charset="0"/>
              </a:rPr>
              <a:t>невозможность остановиться; </a:t>
            </a:r>
          </a:p>
          <a:p>
            <a:pPr marL="114300" indent="0" algn="just">
              <a:lnSpc>
                <a:spcPct val="10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700" b="1" smtClean="0">
                <a:latin typeface="Times New Roman" pitchFamily="18" charset="0"/>
                <a:cs typeface="Times New Roman" pitchFamily="18" charset="0"/>
              </a:rPr>
              <a:t>отрыв от реальности;</a:t>
            </a:r>
          </a:p>
          <a:p>
            <a:pPr marL="114300" indent="0" algn="just">
              <a:lnSpc>
                <a:spcPct val="10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700" b="1" smtClean="0">
                <a:latin typeface="Times New Roman" pitchFamily="18" charset="0"/>
                <a:cs typeface="Times New Roman" pitchFamily="18" charset="0"/>
              </a:rPr>
              <a:t>эйфория при нахождении за компьютером;</a:t>
            </a:r>
          </a:p>
          <a:p>
            <a:pPr marL="114300" indent="0" algn="just">
              <a:lnSpc>
                <a:spcPct val="10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700" b="1" smtClean="0">
                <a:latin typeface="Times New Roman" pitchFamily="18" charset="0"/>
                <a:cs typeface="Times New Roman" pitchFamily="18" charset="0"/>
              </a:rPr>
              <a:t>досада и раздражение при невозможности выйти в Интернет.</a:t>
            </a:r>
            <a:endParaRPr lang="ru-RU" sz="1700" b="1" smtClean="0">
              <a:latin typeface="Calibri" pitchFamily="34" charset="0"/>
            </a:endParaRPr>
          </a:p>
          <a:p>
            <a:pPr marL="114300" indent="0">
              <a:lnSpc>
                <a:spcPct val="90000"/>
              </a:lnSpc>
            </a:pPr>
            <a:endParaRPr lang="ru-RU" smtClean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4076700"/>
            <a:ext cx="291623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91512" cy="1800225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cap="none" smtClean="0">
                <a:latin typeface="Times New Roman" pitchFamily="18" charset="0"/>
                <a:cs typeface="Times New Roman" pitchFamily="18" charset="0"/>
              </a:rPr>
              <a:t>ИНФОРМАЦИЯ НЕЖЕЛАТЕЛЬНОГО ХАРАКТЕРА. КОНТЕНТНЫЕ РИСКИ.</a:t>
            </a:r>
            <a:r>
              <a:rPr lang="ru-RU" sz="2400" cap="none" smtClean="0">
                <a:latin typeface="Calibri" pitchFamily="34" charset="0"/>
                <a:cs typeface="Times New Roman" pitchFamily="18" charset="0"/>
              </a:rPr>
              <a:t>      </a:t>
            </a:r>
            <a:r>
              <a:rPr lang="ru-RU" sz="2400" b="1" cap="none" smtClean="0">
                <a:latin typeface="Times New Roman" pitchFamily="18" charset="0"/>
                <a:cs typeface="Times New Roman" pitchFamily="18" charset="0"/>
              </a:rPr>
              <a:t>КАК ИХ ИЗБЕЖАТЬ?</a:t>
            </a:r>
            <a:r>
              <a:rPr lang="ru-RU" sz="2400" cap="none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cap="none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2400" cap="none" smtClean="0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395288" y="1989138"/>
            <a:ext cx="8229600" cy="4013200"/>
          </a:xfrm>
        </p:spPr>
        <p:txBody>
          <a:bodyPr/>
          <a:lstStyle/>
          <a:p>
            <a:pPr marL="114300" indent="0" algn="just">
              <a:buFont typeface="Arial" charset="0"/>
              <a:buNone/>
            </a:pPr>
            <a:r>
              <a:rPr lang="ru-RU" b="1" u="sng" smtClean="0">
                <a:latin typeface="Times New Roman" pitchFamily="18" charset="0"/>
                <a:cs typeface="Times New Roman" pitchFamily="18" charset="0"/>
              </a:rPr>
              <a:t>Контент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– это наполнение или содержание какого-либо информационного ресурса: текст, графика, музыка, видео, звуки и т.д.</a:t>
            </a:r>
          </a:p>
          <a:p>
            <a:pPr marL="114300" indent="0" algn="just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Информация нежелательного характера, которая несет в себе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</a:rPr>
              <a:t>контентные риски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– это различные информационные ресурсы (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тексты, картинки, аудио, видеофайлы, ссылки на сторонние ресурсы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), содержащие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противозаконную, неэтичную и вредоносную информацию.</a:t>
            </a:r>
            <a:endParaRPr lang="ru-RU" sz="2000" b="1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114300" indent="0" algn="just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b="1" cap="none" smtClean="0">
                <a:latin typeface="Times New Roman" pitchFamily="18" charset="0"/>
                <a:cs typeface="Times New Roman" pitchFamily="18" charset="0"/>
              </a:rPr>
              <a:t>ТИПЫ  ОНЛАЙН-АКТИВНОСТИ </a:t>
            </a:r>
            <a:br>
              <a:rPr lang="ru-RU" sz="2400" b="1" cap="none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mtClean="0">
                <a:latin typeface="Times New Roman" pitchFamily="18" charset="0"/>
                <a:cs typeface="Times New Roman" pitchFamily="18" charset="0"/>
              </a:rPr>
              <a:t>ПРИ ИНТЕРНЕТ-ЗАВИСИМОСТИ </a:t>
            </a:r>
            <a:endParaRPr lang="ru-RU" sz="2400" b="1" cap="none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5000"/>
              </a:lnSpc>
              <a:spcAft>
                <a:spcPts val="1000"/>
              </a:spcAft>
            </a:pPr>
            <a:r>
              <a:rPr lang="ru-RU" sz="2200" b="1" i="1" smtClean="0">
                <a:latin typeface="Times New Roman" pitchFamily="18" charset="0"/>
                <a:cs typeface="Times New Roman" pitchFamily="18" charset="0"/>
              </a:rPr>
              <a:t>навязчивый веб-серфинг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– бесконечные путешествия по всемирной паутине, поиск информации;</a:t>
            </a:r>
            <a:endParaRPr lang="ru-RU" sz="19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95000"/>
              </a:lnSpc>
              <a:spcAft>
                <a:spcPts val="1000"/>
              </a:spcAft>
            </a:pPr>
            <a:r>
              <a:rPr lang="ru-RU" sz="2200" b="1" i="1" smtClean="0">
                <a:latin typeface="Times New Roman" pitchFamily="18" charset="0"/>
                <a:cs typeface="Times New Roman" pitchFamily="18" charset="0"/>
              </a:rPr>
              <a:t>пристрастие к виртуальному общению и виртуальным знакомствам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(большие объемы переписки, постоянное участие в чатах, веб-форумах, избыточность знакомых и друзей в сети);</a:t>
            </a:r>
            <a:endParaRPr lang="ru-RU" sz="19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ru-RU" sz="2200" b="1" i="1" smtClean="0">
                <a:latin typeface="Times New Roman" pitchFamily="18" charset="0"/>
                <a:cs typeface="Times New Roman" pitchFamily="18" charset="0"/>
              </a:rPr>
              <a:t>навязчивое  увлечение  компьютерными  играми  по  сети;</a:t>
            </a:r>
            <a:endParaRPr lang="ru-RU" sz="1900" b="1" i="1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ru-RU" sz="2200" b="1" i="1" smtClean="0">
                <a:latin typeface="Times New Roman" pitchFamily="18" charset="0"/>
                <a:cs typeface="Times New Roman" pitchFamily="18" charset="0"/>
              </a:rPr>
              <a:t>навязчивое   желание   потратить деньги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– игра по сети в азартные игры, ненужные покупки в Интернет-магазинах или постоянное участие в интернет-аукционах;</a:t>
            </a:r>
            <a:endParaRPr lang="ru-RU" sz="19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ru-RU" sz="2200" b="1" i="1" smtClean="0">
                <a:latin typeface="Times New Roman" pitchFamily="18" charset="0"/>
                <a:cs typeface="Times New Roman" pitchFamily="18" charset="0"/>
              </a:rPr>
              <a:t>пристрастие к просмотру фильмов через Интернет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endParaRPr lang="ru-RU" sz="220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200" b="1" cap="none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cap="none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smtClean="0">
                <a:latin typeface="Times New Roman" pitchFamily="18" charset="0"/>
                <a:cs typeface="Times New Roman" pitchFamily="18" charset="0"/>
              </a:rPr>
              <a:t>ПРЕДУПРЕЖДЕНИЕ   ИНТЕРНЕТ-ЗАВИСИМОСТИ</a:t>
            </a:r>
            <a:r>
              <a:rPr lang="ru-RU" sz="1000" cap="none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000" cap="none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2200" cap="none" smtClean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557338"/>
            <a:ext cx="8713788" cy="511175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Оцените, сколько времени Вы проводит в сети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, не пренебрегаете ли Вы из-за работы за компьютером своими домашними обязанностями, выполнением уроков, сном, полноценным питанием, прогулками. </a:t>
            </a:r>
            <a:endParaRPr lang="ru-RU" sz="16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indent="-457200"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Социальные сети создают иллюзию полной занятости – чем больше  Вы общаетесь, тем больше у Вас друзей, тем больший объем информации Вам нужно охватить – ответить на все сообщения, проследить за всеми событиями, показать себя.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Не заменяет ли о Вам общение в интернете  реальное общение с друзьями? </a:t>
            </a:r>
            <a:endParaRPr lang="ru-RU" sz="1600" b="1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 algn="just"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Понаблюдайте за сменой  Вашего   настроения и поведения после выхода из Интернета. Возможно проявление таких психических симптомов как </a:t>
            </a: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подавленность, раздражительность, беспокойство, нежелание общаться.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Из числа физических симптомов можно выделить: </a:t>
            </a: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головные боли, боли в спине, расстройства сна, снижение физической активности, потеря аппетита и другие. </a:t>
            </a:r>
            <a:endParaRPr lang="ru-RU" sz="1600" b="1" i="1" smtClean="0">
              <a:latin typeface="Calibri" pitchFamily="34" charset="0"/>
            </a:endParaRPr>
          </a:p>
          <a:p>
            <a:pPr marL="457200" indent="-457200"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Появление  таких  черт  характера, как замкнутость, скрытность, нежелание идти на контакт.</a:t>
            </a:r>
          </a:p>
          <a:p>
            <a:pPr marL="457200" indent="-457200"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Подумайте нет  ли  у  Вас навязчивого стремления выйти в Интернет с помощью телефона или иных мобильных устройств во время урока. </a:t>
            </a:r>
          </a:p>
          <a:p>
            <a:pPr marL="457200" indent="-457200"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600" b="1" u="sng" smtClean="0">
                <a:latin typeface="Times New Roman" pitchFamily="18" charset="0"/>
              </a:rPr>
              <a:t>Если тревожные  симптомы обнаружены  срочно  сообщите  о  них  взрослым!!!!!!!</a:t>
            </a:r>
            <a:endParaRPr lang="ru-RU" sz="1600" b="1" u="sng" smtClean="0">
              <a:latin typeface="Calibri" pitchFamily="34" charset="0"/>
            </a:endParaRPr>
          </a:p>
          <a:p>
            <a:pPr marL="457200" indent="-457200" algn="ctr">
              <a:lnSpc>
                <a:spcPct val="80000"/>
              </a:lnSpc>
              <a:tabLst>
                <a:tab pos="457200" algn="l"/>
              </a:tabLst>
            </a:pPr>
            <a:endParaRPr lang="ru-RU" sz="1000" smtClean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/>
          <a:srcRect t="9309" b="10762"/>
          <a:stretch>
            <a:fillRect/>
          </a:stretch>
        </p:blipFill>
        <p:spPr bwMode="auto">
          <a:xfrm>
            <a:off x="7667625" y="260350"/>
            <a:ext cx="10826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latin typeface="Arial" charset="0"/>
              </a:rPr>
              <a:t>Экстремизм в Интернете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Наибольшую опасность представляет особая разновидность киберпреступников - те, кто распространяет информацию террористического или экстремистского содержания. На экстремистских сайтах вывешивают не только нацистские или ваххабитские призывы, но и подробные инструкции по изготовлению взрывчатых устройств, организации терактов, убийств. Расследования ряда кровавых преступлений показали, что преступники свои криминальные знания почти полностью почерпнули в Интернете.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Сегодня очевидно, что количество людей, кто видит в Интернете самый доступный способ для пропаганды экстремизма и призывов к терроризму, увеличивается. Хозяева подобных сайтов понимают, что их деятельность незаконна, поэтому стараются по максимуму обезопасить себя. 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3789363"/>
            <a:ext cx="2740025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Для этого они не только стараются скрыть сайт от индексирования поисковыми системами, но и размещают его на заграничных серверах, чтобы следователям было как можно сложнее найти владельца нелегального ресурса.</a:t>
            </a:r>
          </a:p>
          <a:p>
            <a:endParaRPr lang="ru-RU" smtClean="0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860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xfrm>
            <a:off x="468313" y="1773238"/>
            <a:ext cx="8229600" cy="4373562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Российские спецслужбы начали розыск зачинщиков межнациональной розни при помощи социальных сетей и форумов. В частности проверке подвергаются переписка по электронной почте, публикация в социальных сетях и на форумах. Так же сотрудники спец.служб должны определять IP-адреса, с которых распространяются экстремистские и националистические логунги, а так же призывы и провокационные слухи.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4868863"/>
            <a:ext cx="251936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Основанием для ограничения доступа может стать информация, полученная от представителей федерального, регионального или местного управления, а также от граждан или организаций.</a:t>
            </a:r>
            <a:r>
              <a:rPr lang="ru-RU" smtClean="0"/>
              <a:t> 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619250" y="620713"/>
            <a:ext cx="665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Госдума приняла закон о блокировке экстремистских сайтов</a:t>
            </a:r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3860800"/>
            <a:ext cx="285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96975"/>
            <a:ext cx="8213725" cy="542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07988"/>
            <a:ext cx="8291512" cy="6445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Надеемся, что  интернет   будет  для  вас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только   другом   и   помощником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6600" y="3200400"/>
            <a:ext cx="76962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smtClean="0"/>
              <a:t>СПАСИБО  за  внимание!</a:t>
            </a:r>
            <a:endParaRPr lang="ru-RU" sz="3200" b="1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36600" y="4606925"/>
            <a:ext cx="7696200" cy="523875"/>
          </a:xfrm>
        </p:spPr>
        <p:txBody>
          <a:bodyPr rtlCol="0"/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/>
              <a:t> октябрь 2014года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500" b="1" cap="none" smtClean="0">
                <a:latin typeface="Times New Roman" pitchFamily="18" charset="0"/>
                <a:cs typeface="Times New Roman" pitchFamily="18" charset="0"/>
              </a:rPr>
              <a:t>К  ПРОТИВОЗАКОННОЙ, НЕЭТИЧНОЙ  И ВРЕДОНОСНОЙ  ИНФОРМАЦИИ  ОТНОСИТСЯ</a:t>
            </a:r>
            <a:r>
              <a:rPr lang="ru-RU" sz="2500" cap="none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200" cap="none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информация о насилии, жестокости и агрессии;</a:t>
            </a:r>
            <a:endParaRPr lang="ru-RU" sz="14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информация, разжигающая расовую ненависть, нетерпимость по отношению к другим людям по национальным, социальным, групповым признакам;</a:t>
            </a:r>
            <a:endParaRPr lang="ru-RU" sz="14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7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пропаганда суицида;</a:t>
            </a:r>
            <a:endParaRPr lang="ru-RU" sz="14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пропаганда азартных игр;</a:t>
            </a:r>
            <a:endParaRPr lang="ru-RU" sz="14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пропаганда и распространение наркотических веществ, отравляющих веществ;</a:t>
            </a:r>
            <a:endParaRPr lang="ru-RU" sz="14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пропаганда анорексии (отказ от приема пищи) и булимии (чрезмерное потребление пищи);</a:t>
            </a:r>
            <a:endParaRPr lang="ru-RU" sz="14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пропаганда деятельности различных сект, неформальных молодежных движений;</a:t>
            </a:r>
            <a:endParaRPr lang="ru-RU" sz="14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эротика и порнография;</a:t>
            </a:r>
            <a:endParaRPr lang="ru-RU" sz="14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нецензурная лексика и т.д.</a:t>
            </a:r>
            <a:endParaRPr lang="ru-RU" sz="14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endParaRPr lang="ru-RU" sz="17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Ответственность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В сети Интернет такую информацию можно встретить практически везде: в социальных сетях, блогах, торрентах, персональных сайтах, видеохостингах, мобильных сервисах.</a:t>
            </a:r>
            <a:endParaRPr lang="ru-RU" sz="16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900" b="1" u="sng" smtClean="0">
                <a:latin typeface="Times New Roman" pitchFamily="18" charset="0"/>
                <a:cs typeface="Times New Roman" pitchFamily="18" charset="0"/>
              </a:rPr>
              <a:t>Распространение противозаконной информации</a:t>
            </a:r>
            <a:r>
              <a:rPr lang="ru-RU" sz="1900" u="sng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u="sng" smtClean="0">
                <a:latin typeface="Times New Roman" pitchFamily="18" charset="0"/>
                <a:cs typeface="Times New Roman" pitchFamily="18" charset="0"/>
              </a:rPr>
              <a:t>преследуется по закону</a:t>
            </a: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, например, распространение наркотических веществ через Интернет, порнографических материалов с участием несовершеннолетних, призывы к разжиганию национальной розни и экстремистским действиям. Внутреннее законодательство каждой страны предусматривает различные виды наказания за распространение противозаконной информации. </a:t>
            </a:r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> Российское законодательство в соответствии со статьями Уголовного кодекса РФ привлекает к административной и уголовной ответственности за распространение подобного негативного контента владельцев сайтов, а также авторов подобных  электронных текстов и видеопродукции.</a:t>
            </a:r>
            <a:endParaRPr lang="ru-RU" sz="1600" b="1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19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НЕЭТИЧНЫЙ   КОНТЕНТ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773238"/>
            <a:ext cx="8435975" cy="4352925"/>
          </a:xfrm>
        </p:spPr>
        <p:txBody>
          <a:bodyPr>
            <a:normAutofit/>
          </a:bodyPr>
          <a:lstStyle/>
          <a:p>
            <a:pPr marL="114300" indent="0" algn="just"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Неэтичный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противоречащий принятым в обществе нормам морали и социальным нормам, контент не запрещен к распространению, но может содержать информацию, способную оскорбить пользователей и оказать вредоносное воздействие. Подобная информация не попадает под действие уголовного кодекса, но </a:t>
            </a:r>
            <a:r>
              <a:rPr lang="ru-RU" sz="2000" b="1" u="sng" smtClean="0">
                <a:latin typeface="Times New Roman" pitchFamily="18" charset="0"/>
                <a:cs typeface="Times New Roman" pitchFamily="18" charset="0"/>
              </a:rPr>
              <a:t>может оказать негативное влияние на психику человека, особенно ребенка</a:t>
            </a:r>
            <a:r>
              <a:rPr lang="ru-RU" sz="2000" u="sng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14300" indent="0" algn="just"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Примерами таких материалов могут служить широко распространенные в сети изображения сексуального характера, порнография, агрессивные онлайн игры, азартные игры, пропаганда нездорового образа жизни (употребление наркотиков, алкоголя, табака, анорексии, булимии), принесения вреда здоровью и жизни (различных способов самоубийства, аудионаркотиков, курительных смесей), нецензурная брань, оскорбления, и др.</a:t>
            </a:r>
            <a:endParaRPr lang="ru-RU" sz="17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114300" indent="0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Чем   опасна    неэтичная   и вредоносная   информация?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250825" y="1700213"/>
            <a:ext cx="8302625" cy="4897437"/>
          </a:xfrm>
        </p:spPr>
        <p:txBody>
          <a:bodyPr/>
          <a:lstStyle/>
          <a:p>
            <a:pPr marL="114300" indent="0" algn="just">
              <a:lnSpc>
                <a:spcPct val="120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000" b="1" u="sng" smtClean="0">
                <a:latin typeface="Times New Roman" pitchFamily="18" charset="0"/>
                <a:cs typeface="Times New Roman" pitchFamily="18" charset="0"/>
              </a:rPr>
              <a:t>Неэтичная</a:t>
            </a:r>
            <a:r>
              <a:rPr lang="ru-RU" sz="2000" u="sng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u="sng" smtClean="0">
                <a:latin typeface="Times New Roman" pitchFamily="18" charset="0"/>
                <a:cs typeface="Times New Roman" pitchFamily="18" charset="0"/>
              </a:rPr>
              <a:t>вредоносная</a:t>
            </a:r>
            <a:r>
              <a:rPr lang="ru-RU" sz="2000" u="sng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smtClean="0">
                <a:latin typeface="Times New Roman" pitchFamily="18" charset="0"/>
                <a:cs typeface="Times New Roman" pitchFamily="18" charset="0"/>
              </a:rPr>
              <a:t>информация может быть направлена на манипулирование сознанием и  действиями различных групп людей.</a:t>
            </a:r>
            <a:endParaRPr lang="ru-RU" sz="2000" b="1" u="sng" smtClean="0">
              <a:latin typeface="Calibri" pitchFamily="34" charset="0"/>
              <a:cs typeface="Times New Roman" pitchFamily="18" charset="0"/>
            </a:endParaRPr>
          </a:p>
          <a:p>
            <a:pPr marL="114300" indent="0" algn="just">
              <a:lnSpc>
                <a:spcPct val="120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Это могут быть сайты, на которых люди обсуждают </a:t>
            </a: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способы причинения себе боли или вреда, способы чрезмерного похудения, сайты, посвященные наркотикам, и даже сайты, на которых описываются способы самоубийства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14300" indent="0" algn="just">
              <a:lnSpc>
                <a:spcPct val="120000"/>
              </a:lnSpc>
              <a:spcAft>
                <a:spcPts val="1000"/>
              </a:spcAft>
              <a:buClr>
                <a:srgbClr val="93A299"/>
              </a:buCl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Такая информация часто бывает заманчивой и может оказывать сильное психологическое давление на детей и подростков. Влияние подобного рода информации на еще неокрепшую психику детей и подростков непредсказуемо; </a:t>
            </a:r>
            <a:r>
              <a:rPr lang="ru-RU" sz="2000" b="1" u="sng" smtClean="0">
                <a:latin typeface="Times New Roman" pitchFamily="18" charset="0"/>
                <a:cs typeface="Times New Roman" pitchFamily="18" charset="0"/>
              </a:rPr>
              <a:t>под впечатлением от таких сайтов дети могут пострадать не только в эмоциональном плане, но также прямой урон может быть нанесен и их физическому здоровью.</a:t>
            </a:r>
          </a:p>
          <a:p>
            <a:pPr marL="114300" indent="0" algn="just">
              <a:lnSpc>
                <a:spcPct val="120000"/>
              </a:lnSpc>
              <a:spcAft>
                <a:spcPts val="1000"/>
              </a:spcAft>
              <a:buClr>
                <a:srgbClr val="93A299"/>
              </a:buClr>
              <a:buFont typeface="Arial" charset="0"/>
              <a:buNone/>
            </a:pPr>
            <a:r>
              <a:rPr lang="ru-RU" sz="2000" b="1" u="sng" smtClean="0">
                <a:solidFill>
                  <a:srgbClr val="564B3C"/>
                </a:solidFill>
                <a:latin typeface="Times New Roman" pitchFamily="18" charset="0"/>
                <a:cs typeface="Times New Roman" pitchFamily="18" charset="0"/>
              </a:rPr>
              <a:t>Вредоносный контент может привести к заражению компьютера вирусами и потере важных данных</a:t>
            </a:r>
            <a:r>
              <a:rPr lang="ru-RU" sz="2000" smtClean="0">
                <a:solidFill>
                  <a:srgbClr val="564B3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u="sng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93A299">
                    <a:lumMod val="75000"/>
                  </a:srgbClr>
                </a:solidFill>
              </a:rPr>
              <a:t>Ответственность  за распространение</a:t>
            </a:r>
            <a:r>
              <a:rPr lang="ru-RU" sz="2200" b="1" dirty="0">
                <a:solidFill>
                  <a:srgbClr val="93A299">
                    <a:lumMod val="75000"/>
                  </a:srgbClr>
                </a:solidFill>
              </a:rPr>
              <a:t> </a:t>
            </a:r>
            <a:r>
              <a:rPr lang="ru-RU" sz="2400" b="1" dirty="0">
                <a:solidFill>
                  <a:srgbClr val="93A299">
                    <a:lumMod val="75000"/>
                  </a:srgbClr>
                </a:solidFill>
              </a:rPr>
              <a:t>неэтичной  и вредоносной </a:t>
            </a:r>
            <a:r>
              <a:rPr lang="ru-RU" sz="2400" b="1" dirty="0" smtClean="0">
                <a:solidFill>
                  <a:srgbClr val="93A299">
                    <a:lumMod val="75000"/>
                  </a:srgbClr>
                </a:solidFill>
              </a:rPr>
              <a:t>информации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205038"/>
            <a:ext cx="8218487" cy="3921125"/>
          </a:xfrm>
        </p:spPr>
        <p:txBody>
          <a:bodyPr>
            <a:normAutofit/>
          </a:bodyPr>
          <a:lstStyle/>
          <a:p>
            <a:pPr marL="114300" indent="0" algn="ctr">
              <a:lnSpc>
                <a:spcPct val="115000"/>
              </a:lnSpc>
              <a:spcAft>
                <a:spcPts val="1000"/>
              </a:spcAft>
              <a:buClr>
                <a:srgbClr val="93A299"/>
              </a:buClr>
              <a:buFont typeface="Arial" charset="0"/>
              <a:buNone/>
            </a:pPr>
            <a:r>
              <a:rPr lang="ru-RU" b="1" u="sng" smtClean="0">
                <a:solidFill>
                  <a:srgbClr val="564B3C"/>
                </a:solidFill>
                <a:latin typeface="Times New Roman" pitchFamily="18" charset="0"/>
                <a:cs typeface="Times New Roman" pitchFamily="18" charset="0"/>
              </a:rPr>
              <a:t>Такие действия  преследуются по закону в соответствии со статьями Уголовного кодекса РФ (ст. 272, 273, 274)</a:t>
            </a:r>
            <a:endParaRPr lang="ru-RU" b="1" u="sng" smtClean="0">
              <a:solidFill>
                <a:srgbClr val="564B3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114300" indent="0"/>
            <a:endParaRPr lang="ru-RU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364</TotalTime>
  <Words>3025</Words>
  <Application>Microsoft Office PowerPoint</Application>
  <PresentationFormat>Экран (4:3)</PresentationFormat>
  <Paragraphs>196</Paragraphs>
  <Slides>48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Аптека</vt:lpstr>
      <vt:lpstr>"Безопасность детей и подростков  в сети Интернет" </vt:lpstr>
      <vt:lpstr>Дети и подростки —  активные пользователи интернета</vt:lpstr>
      <vt:lpstr>КЛАССИФИКАЦИЯ ИНТЕРНЕТ-РИСКОВ (ОПАСНОСТЕЙ)</vt:lpstr>
      <vt:lpstr>ИНФОРМАЦИЯ НЕЖЕЛАТЕЛЬНОГО ХАРАКТЕРА. КОНТЕНТНЫЕ РИСКИ.      КАК ИХ ИЗБЕЖАТЬ? </vt:lpstr>
      <vt:lpstr>К  ПРОТИВОЗАКОННОЙ, НЕЭТИЧНОЙ  И ВРЕДОНОСНОЙ  ИНФОРМАЦИИ  ОТНОСИТСЯ:</vt:lpstr>
      <vt:lpstr>Ответственность</vt:lpstr>
      <vt:lpstr>НЕЭТИЧНЫЙ   КОНТЕНТ</vt:lpstr>
      <vt:lpstr>Чем   опасна    неэтичная   и вредоносная   информация?</vt:lpstr>
      <vt:lpstr>Ответственность  за распространение неэтичной  и вредоносной информации</vt:lpstr>
      <vt:lpstr>Недостоверная   информация  в интернете</vt:lpstr>
      <vt:lpstr>ЧТО НАДО ЗНАТЬ О ПРОБЛЕМАХ НЕДОСТОВЕРНОЙ ИНФОРМАЦИИ В ИНТЕРНЕТЕ? </vt:lpstr>
      <vt:lpstr>Помните</vt:lpstr>
      <vt:lpstr>ПРИЗНАКИ   НАДЕЖНОГО  САЙТА   С   ДОСТОВЕРНОЙ   ИНФОРМАЦИЕЙ</vt:lpstr>
      <vt:lpstr>БЕЗОПАСНОЕ ОБЩЕНИЕ В ИНТЕРНЕТЕ</vt:lpstr>
      <vt:lpstr> КОММУНИКАЦИОННЫЕ  РИСКИ ОБЩЕНИЯ В ИНТЕРНЕТЕ </vt:lpstr>
      <vt:lpstr>Примеры   коммуникационных   рисков</vt:lpstr>
      <vt:lpstr>ИНТЕРНЕТ-ХУЛИГАНСТВО</vt:lpstr>
      <vt:lpstr>Интернет-хулиганство,  киберпреследование, киберзапугивание</vt:lpstr>
      <vt:lpstr>ОПАСНОСТЬ</vt:lpstr>
      <vt:lpstr>ЖЕРТВЫ  КИБЕРБУЛЛИНГА</vt:lpstr>
      <vt:lpstr> Как  противостоять  кибербуллингу?</vt:lpstr>
      <vt:lpstr>ОТВЕТСТВЕННОСТЬ</vt:lpstr>
      <vt:lpstr>ЗНАКОМСТВА  в  ИНТЕРНЕТЕ</vt:lpstr>
      <vt:lpstr> ЗНАКОМСТВА  В  ИНТЕРНЕТЕ  И   ВСТРЕЧИ  С  НЕЗНАКОМЦАМИ </vt:lpstr>
      <vt:lpstr> РЕКОМЕНДАЦИИ  ПО  ПРЕДУПРЕЖДЕНИЮ ВСТРЕЧИ  С  НЕЗНАКОМЦАМИ: </vt:lpstr>
      <vt:lpstr>Электронные  риски</vt:lpstr>
      <vt:lpstr>ЭЛЕКТРОННЫЕ  РИСКИ</vt:lpstr>
      <vt:lpstr>ВРЕДОНОСНЫЕ   ПРОГРАММЫ</vt:lpstr>
      <vt:lpstr>ВРЕДОНОСНЫЕ  программы</vt:lpstr>
      <vt:lpstr> КАК УЗНАТЬ, ЧТО ВАШ КОМПЬЮТЕР ЗАРАЖЕН? </vt:lpstr>
      <vt:lpstr> КАК СНИЗИТЬ  РИСК ЗАРАЖЕНИЯ  КОМПЬЮТЕРА   ВИРУСАМИ   И   ХИЩЕНИЯ   ПЕРСОНАЛЬНОЙ  ИНФОРМАЦИИ: </vt:lpstr>
      <vt:lpstr>ПОТРЕБИТЕЛЬСКИЕ  РИСКИ</vt:lpstr>
      <vt:lpstr> ПОТРЕБИТЕЛЬСКИЕ РИСКИ </vt:lpstr>
      <vt:lpstr>ФИШИНГ</vt:lpstr>
      <vt:lpstr> ХИЩЕНИЕ ЛИЧНОЙ ИНФОРМАЦИИ </vt:lpstr>
      <vt:lpstr>Как  распознать  мошеннические сообщения?</vt:lpstr>
      <vt:lpstr>ПРЕДУПРЕЖДЕНИЕ  КИБЕРМОШЕННИЧЕСТВА</vt:lpstr>
      <vt:lpstr>ИНТЕРНЕТ - ЗАВИСИМОсТЬ</vt:lpstr>
      <vt:lpstr> ИНТЕРНЕТ-ЗАВИСИМОСТЬ </vt:lpstr>
      <vt:lpstr>ТИПЫ  ОНЛАЙН-АКТИВНОСТИ  ПРИ ИНТЕРНЕТ-ЗАВИСИМОСТИ </vt:lpstr>
      <vt:lpstr> ПРЕДУПРЕЖДЕНИЕ   ИНТЕРНЕТ-ЗАВИСИМОСТИ </vt:lpstr>
      <vt:lpstr>Экстремизм в Интернете</vt:lpstr>
      <vt:lpstr>Презентация PowerPoint</vt:lpstr>
      <vt:lpstr>Презентация PowerPoint</vt:lpstr>
      <vt:lpstr>Презентация PowerPoint</vt:lpstr>
      <vt:lpstr>Презентация PowerPoint</vt:lpstr>
      <vt:lpstr>Надеемся, что  интернет   будет  для  вас  только   другом   и   помощником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"Безопасность детей и подростков  в сети Интернет"</dc:title>
  <dc:creator>USER</dc:creator>
  <cp:lastModifiedBy>ИМЦ</cp:lastModifiedBy>
  <cp:revision>36</cp:revision>
  <dcterms:created xsi:type="dcterms:W3CDTF">2012-11-18T20:09:00Z</dcterms:created>
  <dcterms:modified xsi:type="dcterms:W3CDTF">2014-10-16T07:15:10Z</dcterms:modified>
</cp:coreProperties>
</file>