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76" r:id="rId4"/>
    <p:sldId id="264" r:id="rId5"/>
    <p:sldId id="272" r:id="rId6"/>
    <p:sldId id="273" r:id="rId7"/>
    <p:sldId id="275" r:id="rId8"/>
    <p:sldId id="281" r:id="rId9"/>
    <p:sldId id="274" r:id="rId10"/>
    <p:sldId id="271" r:id="rId11"/>
    <p:sldId id="280" r:id="rId12"/>
    <p:sldId id="279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100" d="100"/>
          <a:sy n="100" d="100"/>
        </p:scale>
        <p:origin x="-294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0621-1AF6-4E37-B9DB-C43360198DDC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294D-5762-47FF-841A-0E75D6B5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3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89;&#1087;&#1077;&#1082;&#1090;&#1072;&#1082;&#1083;&#1100;\&#1089;&#1087;&#1077;&#1082;&#1090;&#1072;&#1082;&#1083;&#1100;.mp4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642918"/>
            <a:ext cx="1833119" cy="183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112474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Consolas" pitchFamily="49" charset="0"/>
              </a:rPr>
              <a:t>ГБОУ ДОД  Дом детского творчества </a:t>
            </a:r>
            <a:r>
              <a:rPr lang="ru-RU" sz="3200" b="1" dirty="0" smtClean="0">
                <a:solidFill>
                  <a:srgbClr val="820000"/>
                </a:solidFill>
                <a:latin typeface="Comic Sans MS" pitchFamily="66" charset="0"/>
                <a:cs typeface="Consolas" pitchFamily="49" charset="0"/>
              </a:rPr>
              <a:t>«Современник»</a:t>
            </a:r>
            <a:endParaRPr lang="ru-RU" sz="3200" b="1" dirty="0">
              <a:solidFill>
                <a:srgbClr val="820000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357562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20000"/>
                </a:solidFill>
                <a:latin typeface="Comic Sans MS" pitchFamily="66" charset="0"/>
              </a:rPr>
              <a:t>Кокарева Анна Александровна, </a:t>
            </a:r>
          </a:p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педагог дополнительного образования, </a:t>
            </a:r>
          </a:p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руководитель объединения</a:t>
            </a:r>
          </a:p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820000"/>
                </a:solidFill>
                <a:latin typeface="Comic Sans MS" pitchFamily="66" charset="0"/>
              </a:rPr>
              <a:t>«Традиционное рукоделие»</a:t>
            </a:r>
            <a:endParaRPr lang="ru-RU" sz="3200" b="1" dirty="0">
              <a:solidFill>
                <a:srgbClr val="82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7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786742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Для проектной деятельности </a:t>
            </a: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обязательным условием является работа с различными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источниками информации</a:t>
            </a: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книги;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аудио и видео информация;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интернет;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музеи,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экскурсии;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информация,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полученная от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 других людей;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пресса</a:t>
            </a:r>
            <a:endParaRPr lang="ru-RU" sz="2400" dirty="0">
              <a:solidFill>
                <a:srgbClr val="82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0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71744"/>
            <a:ext cx="567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0234" y="-1143750"/>
            <a:ext cx="6858000" cy="9145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0088" lvl="0" indent="-1970088" algn="ctr"/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III этап</a:t>
            </a: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Разработка </a:t>
            </a: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собственного  варианта решения проблемы </a:t>
            </a:r>
            <a:endParaRPr lang="ru-RU" sz="36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F:\DCIM\135CANON\IMG_63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r="3895" b="7062"/>
          <a:stretch/>
        </p:blipFill>
        <p:spPr bwMode="auto">
          <a:xfrm flipH="1">
            <a:off x="4569234" y="2223052"/>
            <a:ext cx="3959348" cy="423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35CANON\IMG_6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4062" r="12786"/>
          <a:stretch/>
        </p:blipFill>
        <p:spPr bwMode="auto">
          <a:xfrm rot="5400000">
            <a:off x="399722" y="2516607"/>
            <a:ext cx="4279220" cy="37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0510" y="4046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 этап: </a:t>
            </a:r>
            <a:endParaRPr lang="ru-RU" sz="36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плана действий (проекта) </a:t>
            </a:r>
          </a:p>
        </p:txBody>
      </p:sp>
      <p:pic>
        <p:nvPicPr>
          <p:cNvPr id="2051" name="Picture 3" descr="F:\DCIM\135CANON\IMG_6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9450"/>
            <a:ext cx="3240101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94137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50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786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этап: </a:t>
            </a:r>
            <a:endParaRPr lang="ru-RU" sz="36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проекта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17112" r="4334" b="15400"/>
          <a:stretch/>
        </p:blipFill>
        <p:spPr>
          <a:xfrm>
            <a:off x="365814" y="1916832"/>
            <a:ext cx="8352928" cy="408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7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750" y="-1143750"/>
            <a:ext cx="6858000" cy="9145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3" y="476672"/>
            <a:ext cx="47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этап</a:t>
            </a: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Рефлексия</a:t>
            </a:r>
          </a:p>
        </p:txBody>
      </p:sp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357303"/>
            <a:ext cx="3473936" cy="4787990"/>
          </a:xfrm>
          <a:prstGeom prst="rect">
            <a:avLst/>
          </a:prstGeom>
          <a:ln w="5715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314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pic>
        <p:nvPicPr>
          <p:cNvPr id="5" name="спектакл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1714488"/>
            <a:ext cx="7808000" cy="439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71480"/>
            <a:ext cx="5644494" cy="9837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cap="none" spc="0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Занавес открывается </a:t>
            </a:r>
          </a:p>
          <a:p>
            <a:pPr algn="ctr">
              <a:lnSpc>
                <a:spcPct val="80000"/>
              </a:lnSpc>
            </a:pPr>
            <a:r>
              <a:rPr lang="ru-RU" sz="3600" b="1" cap="none" spc="0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начинается спектакль</a:t>
            </a:r>
            <a:endParaRPr lang="ru-RU" sz="3600" b="1" cap="none" spc="0" dirty="0">
              <a:ln w="1905"/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500174"/>
            <a:ext cx="816120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Проектная 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деятельность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Творческий проект</a:t>
            </a:r>
            <a:endParaRPr lang="ru-RU" sz="6600" b="1" cap="none" spc="0" dirty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7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8001056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как метод обучения 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воспитания</a:t>
            </a: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Метод проектов является одной из технологий личностно-ориентированного обучения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 и воспитания. </a:t>
            </a:r>
          </a:p>
          <a:p>
            <a:pPr algn="ctr">
              <a:lnSpc>
                <a:spcPct val="120000"/>
              </a:lnSpc>
            </a:pPr>
            <a:endParaRPr lang="ru-RU" sz="2400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Учебный проект – это совместная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 учебно-познавательная, творческая и игровая деятельность </a:t>
            </a:r>
            <a:r>
              <a:rPr lang="ru-RU" sz="2400" dirty="0" err="1" smtClean="0">
                <a:solidFill>
                  <a:srgbClr val="820000"/>
                </a:solidFill>
                <a:latin typeface="Comic Sans MS" pitchFamily="66" charset="0"/>
              </a:rPr>
              <a:t>обучающихся-партнёров</a:t>
            </a: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</a:rPr>
              <a:t> </a:t>
            </a:r>
          </a:p>
          <a:p>
            <a:endParaRPr lang="ru-RU" sz="2400" dirty="0">
              <a:solidFill>
                <a:srgbClr val="82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714356"/>
            <a:ext cx="8286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Проектная деятельность способствует:</a:t>
            </a:r>
          </a:p>
          <a:p>
            <a:pPr marL="534988" indent="-261938"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dirty="0" smtClean="0">
                <a:ln w="11430"/>
                <a:solidFill>
                  <a:srgbClr val="820000"/>
                </a:solidFill>
                <a:latin typeface="Comic Sans MS" pitchFamily="66" charset="0"/>
              </a:rPr>
              <a:t>развитию коммуникативных навыков </a:t>
            </a:r>
          </a:p>
          <a:p>
            <a:pPr marL="273050" indent="261938">
              <a:lnSpc>
                <a:spcPct val="150000"/>
              </a:lnSpc>
            </a:pPr>
            <a:r>
              <a:rPr lang="ru-RU" sz="2400" dirty="0" smtClean="0">
                <a:ln w="11430"/>
                <a:solidFill>
                  <a:srgbClr val="820000"/>
                </a:solidFill>
                <a:latin typeface="Comic Sans MS" pitchFamily="66" charset="0"/>
              </a:rPr>
              <a:t> и информационной компетентности;</a:t>
            </a:r>
          </a:p>
          <a:p>
            <a:pPr marL="534988" indent="-261938"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dirty="0" smtClean="0">
                <a:ln w="11430"/>
                <a:solidFill>
                  <a:srgbClr val="820000"/>
                </a:solidFill>
                <a:latin typeface="Comic Sans MS" pitchFamily="66" charset="0"/>
              </a:rPr>
              <a:t>приобретению опыта интересной работы </a:t>
            </a:r>
          </a:p>
          <a:p>
            <a:pPr marL="534988" indent="-261938">
              <a:lnSpc>
                <a:spcPct val="150000"/>
              </a:lnSpc>
            </a:pPr>
            <a:r>
              <a:rPr lang="ru-RU" sz="2400" dirty="0" smtClean="0">
                <a:ln w="11430"/>
                <a:solidFill>
                  <a:srgbClr val="820000"/>
                </a:solidFill>
                <a:latin typeface="Comic Sans MS" pitchFamily="66" charset="0"/>
              </a:rPr>
              <a:t>   и публичной демонстрации её результатов;</a:t>
            </a:r>
          </a:p>
          <a:p>
            <a:pPr marL="534988" indent="-261938"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dirty="0" smtClean="0">
                <a:ln w="11430"/>
                <a:solidFill>
                  <a:srgbClr val="820000"/>
                </a:solidFill>
                <a:latin typeface="Comic Sans MS" pitchFamily="66" charset="0"/>
              </a:rPr>
              <a:t>развитию адекватной самооценки.</a:t>
            </a:r>
          </a:p>
          <a:p>
            <a:endParaRPr lang="ru-RU" sz="2400" dirty="0" smtClean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8390437" cy="43581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Творческий проект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«Кукольный спектакль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«Честным </a:t>
            </a:r>
            <a:r>
              <a:rPr lang="ru-RU" sz="3600" b="1" dirty="0" err="1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пирком</a:t>
            </a:r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да за свадебку»</a:t>
            </a:r>
          </a:p>
          <a:p>
            <a:pPr algn="ctr"/>
            <a:endParaRPr lang="ru-RU" sz="3600" b="1" dirty="0" smtClean="0">
              <a:ln w="1905"/>
              <a:solidFill>
                <a:srgbClr val="8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Объединение «Традиционное рукоделие»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2-й год обучения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Тема по программе: «Изготовление реквизита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и кукол в народных костюмах к спектаклю»</a:t>
            </a:r>
            <a:endParaRPr lang="ru-RU" sz="2400" b="1" dirty="0">
              <a:ln w="1905"/>
              <a:solidFill>
                <a:srgbClr val="8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4296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Творческий проект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«Кукольный спектакль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«Честным </a:t>
            </a:r>
            <a:r>
              <a:rPr lang="ru-RU" sz="3600" b="1" dirty="0" err="1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пирком</a:t>
            </a:r>
            <a:r>
              <a:rPr lang="ru-RU" sz="3600" b="1" dirty="0" smtClean="0">
                <a:ln w="1905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да за свадебку»</a:t>
            </a:r>
            <a:endParaRPr lang="ru-RU" sz="2400" b="1" dirty="0" smtClean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271463" indent="-184150">
              <a:lnSpc>
                <a:spcPct val="300000"/>
              </a:lnSpc>
              <a:defRPr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Вид проекта: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творческий 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87313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По сроку: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долгосрочный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87313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По форме организации: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групповой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1349375" indent="-1262063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Уровень: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ченики Школы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русской традиционной культуры, их родители и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педагоги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87313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Выбор тематики: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согласно учебной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  <a:cs typeface="Times New Roman" pitchFamily="18" charset="0"/>
              </a:rPr>
              <a:t>программе</a:t>
            </a:r>
            <a:endParaRPr lang="ru-RU" sz="2400" dirty="0">
              <a:solidFill>
                <a:srgbClr val="82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12844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/>
            <a:r>
              <a:rPr lang="ru-RU" sz="24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: знакомство с традициями свадебного обряда </a:t>
            </a:r>
            <a:r>
              <a:rPr lang="ru-RU" sz="2400" b="1" dirty="0" err="1" smtClean="0">
                <a:solidFill>
                  <a:srgbClr val="820000"/>
                </a:solidFill>
                <a:latin typeface="Comic Sans MS" pitchFamily="66" charset="0"/>
              </a:rPr>
              <a:t>Унечского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 района Брянской области на примере кукольного спектакля. </a:t>
            </a:r>
          </a:p>
          <a:p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:</a:t>
            </a:r>
          </a:p>
          <a:p>
            <a:pPr marL="2066925" indent="-2066925"/>
            <a:r>
              <a:rPr lang="ru-RU" sz="2400" u="sng" dirty="0" smtClean="0">
                <a:solidFill>
                  <a:srgbClr val="820000"/>
                </a:solidFill>
                <a:latin typeface="Comic Sans MS" pitchFamily="66" charset="0"/>
              </a:rPr>
              <a:t>Обучающие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: уметь выполнять из картона реквизит для кукольного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спектакля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marL="2066925" indent="-2066925"/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marL="2066925" indent="-2066925"/>
            <a:r>
              <a:rPr lang="ru-RU" sz="2400" u="sng" dirty="0" smtClean="0">
                <a:solidFill>
                  <a:srgbClr val="820000"/>
                </a:solidFill>
                <a:latin typeface="Comic Sans MS" pitchFamily="66" charset="0"/>
              </a:rPr>
              <a:t>Развивающие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: развивать творческое мышление, самостоятельность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обучающихся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marL="2066925" indent="-2066925"/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marL="2066925" indent="-2066925"/>
            <a:r>
              <a:rPr lang="ru-RU" sz="2400" u="sng" dirty="0" smtClean="0">
                <a:solidFill>
                  <a:srgbClr val="820000"/>
                </a:solidFill>
                <a:latin typeface="Comic Sans MS" pitchFamily="66" charset="0"/>
              </a:rPr>
              <a:t>Воспитательные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: воспитывать уважительное       отношение к мнению других; </a:t>
            </a:r>
          </a:p>
          <a:p>
            <a:pPr marL="2066925" indent="-2066925"/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                воспитывать бережное отношение к народной </a:t>
            </a:r>
            <a:r>
              <a:rPr lang="ru-RU" sz="2400" b="1" dirty="0" smtClean="0">
                <a:solidFill>
                  <a:srgbClr val="820000"/>
                </a:solidFill>
                <a:latin typeface="Comic Sans MS" pitchFamily="66" charset="0"/>
              </a:rPr>
              <a:t>культуре</a:t>
            </a:r>
            <a:endParaRPr lang="ru-RU" sz="2400" b="1" dirty="0" smtClean="0">
              <a:solidFill>
                <a:srgbClr val="82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250" y="-1143750"/>
            <a:ext cx="6858000" cy="9145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3414" y="33776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этап</a:t>
            </a:r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«Погружение» в проблему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16428" r="7276" b="16597"/>
          <a:stretch/>
        </p:blipFill>
        <p:spPr>
          <a:xfrm>
            <a:off x="699103" y="1561264"/>
            <a:ext cx="7744294" cy="48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91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c4c82c5 - копия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8303" y="-1148301"/>
            <a:ext cx="6884153" cy="91807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5646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 этап: </a:t>
            </a:r>
            <a:endParaRPr lang="ru-RU" sz="36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ru-RU" sz="36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Сбор </a:t>
            </a: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обработка информации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6" y="1489609"/>
            <a:ext cx="2544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r="15294" b="9840"/>
          <a:stretch/>
        </p:blipFill>
        <p:spPr>
          <a:xfrm>
            <a:off x="225718" y="1484478"/>
            <a:ext cx="2702211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9" t="7084" r="21116" b="32874"/>
          <a:stretch/>
        </p:blipFill>
        <p:spPr>
          <a:xfrm>
            <a:off x="3157389" y="1538151"/>
            <a:ext cx="2696367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2069" r="9953" b="20734"/>
          <a:stretch/>
        </p:blipFill>
        <p:spPr>
          <a:xfrm>
            <a:off x="2387252" y="4180724"/>
            <a:ext cx="4295826" cy="224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885</TotalTime>
  <Words>277</Words>
  <Application>Microsoft Office PowerPoint</Application>
  <PresentationFormat>Экран (4:3)</PresentationFormat>
  <Paragraphs>69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Горница</dc:creator>
  <cp:lastModifiedBy>Наталья</cp:lastModifiedBy>
  <cp:revision>79</cp:revision>
  <dcterms:created xsi:type="dcterms:W3CDTF">2014-04-08T11:28:18Z</dcterms:created>
  <dcterms:modified xsi:type="dcterms:W3CDTF">2014-11-19T20:47:34Z</dcterms:modified>
</cp:coreProperties>
</file>