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0000"/>
    <a:srgbClr val="86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05" autoAdjust="0"/>
  </p:normalViewPr>
  <p:slideViewPr>
    <p:cSldViewPr>
      <p:cViewPr varScale="1">
        <p:scale>
          <a:sx n="95" d="100"/>
          <a:sy n="95" d="100"/>
        </p:scale>
        <p:origin x="-4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12.12.2011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12.12.2011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12.12.2011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C000">
                <a:alpha val="73000"/>
              </a:srgbClr>
            </a:gs>
            <a:gs pos="0">
              <a:srgbClr val="FFC000"/>
            </a:gs>
            <a:gs pos="75000">
              <a:srgbClr val="FFFF00">
                <a:alpha val="47000"/>
              </a:srgbClr>
            </a:gs>
            <a:gs pos="98000">
              <a:srgbClr val="FFC000">
                <a:alpha val="81000"/>
              </a:srgbClr>
            </a:gs>
            <a:gs pos="77000">
              <a:srgbClr val="FFFF00"/>
            </a:gs>
            <a:gs pos="86000">
              <a:srgbClr val="FF0000">
                <a:alpha val="42000"/>
              </a:srgbClr>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12.12.2011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hyperlink" Target="http://www.cardcow.com/images/set31/card00110_fr.jpg" TargetMode="External"/><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2.jpeg"/><Relationship Id="rId2" Type="http://schemas.openxmlformats.org/officeDocument/2006/relationships/image" Target="../media/image39.jpeg"/><Relationship Id="rId1" Type="http://schemas.openxmlformats.org/officeDocument/2006/relationships/slideLayout" Target="../slideLayouts/slideLayout6.xml"/><Relationship Id="rId6" Type="http://schemas.openxmlformats.org/officeDocument/2006/relationships/hyperlink" Target="http://www.sfcooper.com/2010Cards/B0768.png" TargetMode="External"/><Relationship Id="rId5" Type="http://schemas.openxmlformats.org/officeDocument/2006/relationships/image" Target="../media/image41.jpeg"/><Relationship Id="rId4" Type="http://schemas.openxmlformats.org/officeDocument/2006/relationships/hyperlink" Target="http://forum.retailmenot.com/attachments/thanksgiving-deals/1614d1289810295-amazing-thanksgiving-photo-greeting-cards-.jp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Рисунок 4" descr="thanksgiving-3.jpg"/>
          <p:cNvPicPr>
            <a:picLocks noChangeAspect="1"/>
          </p:cNvPicPr>
          <p:nvPr/>
        </p:nvPicPr>
        <p:blipFill>
          <a:blip r:embed="rId2"/>
          <a:stretch>
            <a:fillRect/>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143380"/>
            <a:ext cx="9144000" cy="2714620"/>
          </a:xfrm>
        </p:spPr>
        <p:txBody>
          <a:bodyPr>
            <a:normAutofit fontScale="90000"/>
          </a:bodyPr>
          <a:lstStyle/>
          <a:p>
            <a:r>
              <a:rPr lang="en-US" b="1" dirty="0" smtClean="0">
                <a:solidFill>
                  <a:srgbClr val="002060"/>
                </a:solidFill>
                <a:effectLst>
                  <a:outerShdw blurRad="38100" dist="38100" dir="2700000" algn="tl">
                    <a:srgbClr val="000000">
                      <a:alpha val="43137"/>
                    </a:srgbClr>
                  </a:outerShdw>
                </a:effectLst>
                <a:latin typeface="Papyrus" pitchFamily="66" charset="0"/>
              </a:rPr>
              <a:t>Only Squanto spoke English well. He became the interpreter between the Indians and the Pilgrims.</a:t>
            </a:r>
            <a:endParaRPr lang="ru-RU" dirty="0">
              <a:solidFill>
                <a:srgbClr val="002060"/>
              </a:solidFill>
            </a:endParaRPr>
          </a:p>
        </p:txBody>
      </p:sp>
      <p:pic>
        <p:nvPicPr>
          <p:cNvPr id="3" name="Picture 2" descr="C:\Documents and Settings\User\Рабочий стол\в интергу\День благодарения\Squantoteaching[1].png"/>
          <p:cNvPicPr>
            <a:picLocks noChangeAspect="1" noChangeArrowheads="1"/>
          </p:cNvPicPr>
          <p:nvPr/>
        </p:nvPicPr>
        <p:blipFill>
          <a:blip r:embed="rId2" cstate="print"/>
          <a:srcRect/>
          <a:stretch>
            <a:fillRect/>
          </a:stretch>
        </p:blipFill>
        <p:spPr bwMode="auto">
          <a:xfrm>
            <a:off x="0" y="0"/>
            <a:ext cx="4643438" cy="4572008"/>
          </a:xfrm>
          <a:prstGeom prst="rect">
            <a:avLst/>
          </a:prstGeom>
          <a:solidFill>
            <a:srgbClr val="FFFFCC"/>
          </a:solidFill>
          <a:ln w="28575">
            <a:solidFill>
              <a:srgbClr val="C00000"/>
            </a:solidFill>
          </a:ln>
        </p:spPr>
      </p:pic>
      <p:pic>
        <p:nvPicPr>
          <p:cNvPr id="4" name="Picture 9" descr="C:\Documents and Settings\user\Рабочий стол\МИР вокруг нас\Страны мира\США праздники\OB-LA875_howmur_DV_20101125141438.jpg"/>
          <p:cNvPicPr>
            <a:picLocks noChangeAspect="1" noChangeArrowheads="1"/>
          </p:cNvPicPr>
          <p:nvPr/>
        </p:nvPicPr>
        <p:blipFill>
          <a:blip r:embed="rId3" cstate="print"/>
          <a:srcRect/>
          <a:stretch>
            <a:fillRect/>
          </a:stretch>
        </p:blipFill>
        <p:spPr bwMode="auto">
          <a:xfrm>
            <a:off x="5500694" y="0"/>
            <a:ext cx="3643306" cy="4214818"/>
          </a:xfrm>
          <a:prstGeom prst="rect">
            <a:avLst/>
          </a:prstGeom>
          <a:solidFill>
            <a:srgbClr val="FFFFCC"/>
          </a:solidFill>
          <a:ln w="28575">
            <a:solidFill>
              <a:srgbClr val="C00000"/>
            </a:solidFill>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74944"/>
            <a:ext cx="6900882" cy="4083056"/>
          </a:xfrm>
        </p:spPr>
        <p:txBody>
          <a:bodyPr>
            <a:normAutofit/>
          </a:bodyPr>
          <a:lstStyle/>
          <a:p>
            <a:r>
              <a:rPr lang="en-US" sz="3600" b="1" dirty="0" smtClean="0">
                <a:solidFill>
                  <a:srgbClr val="002060"/>
                </a:solidFill>
                <a:latin typeface="Papyrus"/>
              </a:rPr>
              <a:t>Indians helped the white men very much. The Pilgrims, under the Indian’s direction, caught  fish and used them as fertilizer in planting corn, pumpkins, and beans. They hunted and fished for food.</a:t>
            </a:r>
            <a:endParaRPr lang="ru-RU" sz="3600" b="1" dirty="0">
              <a:solidFill>
                <a:srgbClr val="002060"/>
              </a:solidFill>
            </a:endParaRPr>
          </a:p>
        </p:txBody>
      </p:sp>
      <p:pic>
        <p:nvPicPr>
          <p:cNvPr id="3" name="Picture 7" descr="gbithksgvscenetext"/>
          <p:cNvPicPr>
            <a:picLocks noChangeAspect="1" noChangeArrowheads="1"/>
          </p:cNvPicPr>
          <p:nvPr/>
        </p:nvPicPr>
        <p:blipFill>
          <a:blip r:embed="rId2" cstate="print"/>
          <a:srcRect l="66653" t="15041"/>
          <a:stretch>
            <a:fillRect/>
          </a:stretch>
        </p:blipFill>
        <p:spPr bwMode="auto">
          <a:xfrm>
            <a:off x="7000892" y="3000372"/>
            <a:ext cx="1857388" cy="3857628"/>
          </a:xfrm>
          <a:prstGeom prst="rect">
            <a:avLst/>
          </a:prstGeom>
          <a:ln>
            <a:noFill/>
          </a:ln>
          <a:effectLst>
            <a:outerShdw blurRad="292100" dist="139700" dir="2700000" algn="tl" rotWithShape="0">
              <a:srgbClr val="333333">
                <a:alpha val="65000"/>
              </a:srgbClr>
            </a:outerShdw>
          </a:effectLst>
        </p:spPr>
      </p:pic>
      <p:pic>
        <p:nvPicPr>
          <p:cNvPr id="4" name="Picture 2" descr="C:\Users\User\Desktop\День благодарения\SamosetPilgrims[1].jpg"/>
          <p:cNvPicPr>
            <a:picLocks noChangeAspect="1" noChangeArrowheads="1"/>
          </p:cNvPicPr>
          <p:nvPr/>
        </p:nvPicPr>
        <p:blipFill>
          <a:blip r:embed="rId3" cstate="print"/>
          <a:srcRect/>
          <a:stretch>
            <a:fillRect/>
          </a:stretch>
        </p:blipFill>
        <p:spPr bwMode="auto">
          <a:xfrm>
            <a:off x="4643439" y="0"/>
            <a:ext cx="4500562" cy="2847894"/>
          </a:xfrm>
          <a:prstGeom prst="rect">
            <a:avLst/>
          </a:prstGeom>
          <a:solidFill>
            <a:srgbClr val="FFFFCC"/>
          </a:solidFill>
          <a:ln w="28575">
            <a:solidFill>
              <a:srgbClr val="C00000"/>
            </a:solidFill>
          </a:ln>
        </p:spPr>
      </p:pic>
      <p:pic>
        <p:nvPicPr>
          <p:cNvPr id="5" name="Picture 6" descr="indpil"/>
          <p:cNvPicPr>
            <a:picLocks noChangeAspect="1" noChangeArrowheads="1"/>
          </p:cNvPicPr>
          <p:nvPr/>
        </p:nvPicPr>
        <p:blipFill>
          <a:blip r:embed="rId4" cstate="print"/>
          <a:srcRect/>
          <a:stretch>
            <a:fillRect/>
          </a:stretch>
        </p:blipFill>
        <p:spPr bwMode="auto">
          <a:xfrm>
            <a:off x="714348" y="714356"/>
            <a:ext cx="1397000" cy="16557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757874" cy="3582990"/>
          </a:xfrm>
        </p:spPr>
        <p:txBody>
          <a:bodyPr>
            <a:normAutofit fontScale="90000"/>
          </a:bodyPr>
          <a:lstStyle/>
          <a:p>
            <a:r>
              <a:rPr lang="en-US" b="1" dirty="0" smtClean="0">
                <a:solidFill>
                  <a:srgbClr val="002060"/>
                </a:solidFill>
                <a:latin typeface="Papyrus"/>
              </a:rPr>
              <a:t>The Pilgrims’ first winter was very difficult. Many of them died because it was very cold and they had little food. </a:t>
            </a:r>
            <a:endParaRPr lang="ru-RU" b="1" dirty="0">
              <a:solidFill>
                <a:srgbClr val="002060"/>
              </a:solidFill>
            </a:endParaRPr>
          </a:p>
        </p:txBody>
      </p:sp>
      <p:pic>
        <p:nvPicPr>
          <p:cNvPr id="3" name="Picture 8" descr="C:\Documents and Settings\user\Рабочий стол\МИР вокруг нас\Страны мира\США праздники\armed_pilgrims.jpg"/>
          <p:cNvPicPr>
            <a:picLocks noChangeAspect="1" noChangeArrowheads="1"/>
          </p:cNvPicPr>
          <p:nvPr/>
        </p:nvPicPr>
        <p:blipFill>
          <a:blip r:embed="rId2" cstate="print"/>
          <a:srcRect/>
          <a:stretch>
            <a:fillRect/>
          </a:stretch>
        </p:blipFill>
        <p:spPr bwMode="auto">
          <a:xfrm>
            <a:off x="4357687" y="3571876"/>
            <a:ext cx="4786314" cy="3286124"/>
          </a:xfrm>
          <a:prstGeom prst="rect">
            <a:avLst/>
          </a:prstGeom>
          <a:solidFill>
            <a:srgbClr val="FFFFCC"/>
          </a:solidFill>
          <a:ln w="28575">
            <a:solidFill>
              <a:srgbClr val="C00000"/>
            </a:solidFill>
          </a:ln>
        </p:spPr>
      </p:pic>
      <p:pic>
        <p:nvPicPr>
          <p:cNvPr id="4" name="Picture 1" descr="C:\Documents and Settings\user\Рабочий стол\МИР вокруг нас\Страны мира\США праздники\PilgrimCouple.jpg"/>
          <p:cNvPicPr>
            <a:picLocks noChangeAspect="1" noChangeArrowheads="1"/>
          </p:cNvPicPr>
          <p:nvPr/>
        </p:nvPicPr>
        <p:blipFill>
          <a:blip r:embed="rId3" cstate="print"/>
          <a:srcRect/>
          <a:stretch>
            <a:fillRect/>
          </a:stretch>
        </p:blipFill>
        <p:spPr bwMode="auto">
          <a:xfrm>
            <a:off x="7286625" y="0"/>
            <a:ext cx="1857375" cy="3001962"/>
          </a:xfrm>
          <a:prstGeom prst="rect">
            <a:avLst/>
          </a:prstGeom>
          <a:solidFill>
            <a:srgbClr val="FFFFCC"/>
          </a:solidFill>
          <a:ln w="28575">
            <a:solidFill>
              <a:srgbClr val="C00000"/>
            </a:solidFill>
          </a:ln>
        </p:spPr>
      </p:pic>
      <p:pic>
        <p:nvPicPr>
          <p:cNvPr id="5" name="Picture 2" descr="C:\Documents and Settings\user\Рабочий стол\МИР вокруг нас\Страны мира\США праздники\37658853_Pilgrims_Grace.jpg"/>
          <p:cNvPicPr>
            <a:picLocks noChangeAspect="1" noChangeArrowheads="1"/>
          </p:cNvPicPr>
          <p:nvPr/>
        </p:nvPicPr>
        <p:blipFill>
          <a:blip r:embed="rId4" cstate="print"/>
          <a:srcRect/>
          <a:stretch>
            <a:fillRect/>
          </a:stretch>
        </p:blipFill>
        <p:spPr bwMode="auto">
          <a:xfrm>
            <a:off x="0" y="3722688"/>
            <a:ext cx="4071938" cy="3135312"/>
          </a:xfrm>
          <a:prstGeom prst="rect">
            <a:avLst/>
          </a:prstGeom>
          <a:solidFill>
            <a:srgbClr val="FFFFCC"/>
          </a:solidFill>
          <a:ln w="28575">
            <a:solidFill>
              <a:srgbClr val="C00000"/>
            </a:solidFill>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6116" y="3571876"/>
            <a:ext cx="5857884" cy="3286124"/>
          </a:xfrm>
        </p:spPr>
        <p:txBody>
          <a:bodyPr>
            <a:normAutofit/>
          </a:bodyPr>
          <a:lstStyle/>
          <a:p>
            <a:r>
              <a:rPr lang="en-US" sz="3200" b="1" dirty="0" smtClean="0">
                <a:solidFill>
                  <a:srgbClr val="002060"/>
                </a:solidFill>
                <a:latin typeface="Papyrus"/>
              </a:rPr>
              <a:t>The Wampanoag Indians helped them. They brought vegetables and food, taught the Pilgrims to survive in New England.</a:t>
            </a:r>
            <a:endParaRPr lang="ru-RU" sz="3200" b="1" dirty="0">
              <a:solidFill>
                <a:srgbClr val="002060"/>
              </a:solidFill>
            </a:endParaRPr>
          </a:p>
        </p:txBody>
      </p:sp>
      <p:pic>
        <p:nvPicPr>
          <p:cNvPr id="3" name="Picture 6" descr="C:\Documents and Settings\user\Рабочий стол\МИР вокруг нас\Страны мира\США праздники\card00838_fr.jpg"/>
          <p:cNvPicPr>
            <a:picLocks noChangeAspect="1" noChangeArrowheads="1"/>
          </p:cNvPicPr>
          <p:nvPr/>
        </p:nvPicPr>
        <p:blipFill>
          <a:blip r:embed="rId2" cstate="print"/>
          <a:srcRect/>
          <a:stretch>
            <a:fillRect/>
          </a:stretch>
        </p:blipFill>
        <p:spPr bwMode="auto">
          <a:xfrm>
            <a:off x="3929058" y="260648"/>
            <a:ext cx="4951490" cy="3668418"/>
          </a:xfrm>
          <a:prstGeom prst="rect">
            <a:avLst/>
          </a:prstGeom>
          <a:solidFill>
            <a:srgbClr val="FFFFCC"/>
          </a:solidFill>
          <a:ln w="28575">
            <a:solidFill>
              <a:srgbClr val="C00000"/>
            </a:solidFill>
          </a:ln>
        </p:spPr>
      </p:pic>
      <p:pic>
        <p:nvPicPr>
          <p:cNvPr id="4" name="Picture 9" descr="C:\Documents and Settings\user\Рабочий стол\МИР вокруг нас\Страны мира\США праздники\card00052_fr.jpg"/>
          <p:cNvPicPr>
            <a:picLocks noChangeAspect="1" noChangeArrowheads="1"/>
          </p:cNvPicPr>
          <p:nvPr/>
        </p:nvPicPr>
        <p:blipFill>
          <a:blip r:embed="rId3" cstate="print"/>
          <a:srcRect/>
          <a:stretch>
            <a:fillRect/>
          </a:stretch>
        </p:blipFill>
        <p:spPr bwMode="auto">
          <a:xfrm>
            <a:off x="0" y="214290"/>
            <a:ext cx="3606100" cy="2880000"/>
          </a:xfrm>
          <a:prstGeom prst="rect">
            <a:avLst/>
          </a:prstGeom>
          <a:solidFill>
            <a:srgbClr val="FFFFCC"/>
          </a:solidFill>
          <a:ln w="28575">
            <a:solidFill>
              <a:srgbClr val="C00000"/>
            </a:solidFill>
          </a:ln>
        </p:spPr>
      </p:pic>
      <p:pic>
        <p:nvPicPr>
          <p:cNvPr id="5" name="Picture 7" descr="C:\Documents and Settings\user\Рабочий стол\МИР вокруг нас\Страны мира\США праздники\history.gif"/>
          <p:cNvPicPr>
            <a:picLocks noChangeAspect="1" noChangeArrowheads="1"/>
          </p:cNvPicPr>
          <p:nvPr/>
        </p:nvPicPr>
        <p:blipFill>
          <a:blip r:embed="rId4" cstate="print"/>
          <a:srcRect/>
          <a:stretch>
            <a:fillRect/>
          </a:stretch>
        </p:blipFill>
        <p:spPr bwMode="auto">
          <a:xfrm>
            <a:off x="0" y="3286124"/>
            <a:ext cx="3214678" cy="3571876"/>
          </a:xfrm>
          <a:prstGeom prst="rect">
            <a:avLst/>
          </a:prstGeom>
          <a:solidFill>
            <a:srgbClr val="FFFFCC"/>
          </a:solidFill>
          <a:ln w="28575">
            <a:solidFill>
              <a:srgbClr val="C00000"/>
            </a:solidFill>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273" y="5160967"/>
            <a:ext cx="5500727" cy="1697033"/>
          </a:xfrm>
        </p:spPr>
        <p:txBody>
          <a:bodyPr>
            <a:normAutofit/>
          </a:bodyPr>
          <a:lstStyle/>
          <a:p>
            <a:r>
              <a:rPr lang="en-US" sz="2800" dirty="0" smtClean="0">
                <a:solidFill>
                  <a:srgbClr val="002060"/>
                </a:solidFill>
                <a:latin typeface="Papyrus"/>
              </a:rPr>
              <a:t>They also taught the newcomers how to plant the corn. </a:t>
            </a:r>
            <a:endParaRPr lang="ru-RU" sz="2800" dirty="0">
              <a:solidFill>
                <a:srgbClr val="002060"/>
              </a:solidFill>
            </a:endParaRPr>
          </a:p>
        </p:txBody>
      </p:sp>
      <p:sp>
        <p:nvSpPr>
          <p:cNvPr id="3" name="Текст 2"/>
          <p:cNvSpPr>
            <a:spLocks noGrp="1"/>
          </p:cNvSpPr>
          <p:nvPr>
            <p:ph type="body" idx="1"/>
          </p:nvPr>
        </p:nvSpPr>
        <p:spPr>
          <a:xfrm>
            <a:off x="0" y="0"/>
            <a:ext cx="5349885" cy="1785951"/>
          </a:xfrm>
        </p:spPr>
        <p:txBody>
          <a:bodyPr>
            <a:noAutofit/>
          </a:bodyPr>
          <a:lstStyle/>
          <a:p>
            <a:r>
              <a:rPr lang="en-US" sz="2800" b="1" dirty="0" smtClean="0">
                <a:solidFill>
                  <a:srgbClr val="002060"/>
                </a:solidFill>
                <a:latin typeface="Papyrus"/>
              </a:rPr>
              <a:t>The Indians showed the best way to catch fish, to hunt deer and turkeys. </a:t>
            </a:r>
            <a:endParaRPr lang="ru-RU" sz="2800" b="1" dirty="0">
              <a:solidFill>
                <a:srgbClr val="002060"/>
              </a:solidFill>
            </a:endParaRPr>
          </a:p>
        </p:txBody>
      </p:sp>
      <p:pic>
        <p:nvPicPr>
          <p:cNvPr id="4" name="Picture 2" descr="F:\Presentation\Матерьял\Кукуруза, попконр, индейка\indjuk.jpg"/>
          <p:cNvPicPr>
            <a:picLocks noChangeAspect="1" noChangeArrowheads="1"/>
          </p:cNvPicPr>
          <p:nvPr/>
        </p:nvPicPr>
        <p:blipFill>
          <a:blip r:embed="rId2" cstate="print"/>
          <a:srcRect/>
          <a:stretch>
            <a:fillRect/>
          </a:stretch>
        </p:blipFill>
        <p:spPr bwMode="auto">
          <a:xfrm>
            <a:off x="5214942" y="116632"/>
            <a:ext cx="3821554" cy="4383938"/>
          </a:xfrm>
          <a:prstGeom prst="rect">
            <a:avLst/>
          </a:prstGeom>
          <a:solidFill>
            <a:srgbClr val="FFFFCC"/>
          </a:solidFill>
          <a:ln w="28575">
            <a:solidFill>
              <a:srgbClr val="C00000"/>
            </a:solidFill>
          </a:ln>
        </p:spPr>
      </p:pic>
      <p:pic>
        <p:nvPicPr>
          <p:cNvPr id="5" name="Picture 2" descr="C:\Users\User\Desktop\День благодарения\widescreen-thanksgiving-day-wallpaper-14[1].jpg"/>
          <p:cNvPicPr>
            <a:picLocks noChangeAspect="1" noChangeArrowheads="1"/>
          </p:cNvPicPr>
          <p:nvPr/>
        </p:nvPicPr>
        <p:blipFill>
          <a:blip r:embed="rId3" cstate="print"/>
          <a:srcRect/>
          <a:stretch>
            <a:fillRect/>
          </a:stretch>
        </p:blipFill>
        <p:spPr bwMode="auto">
          <a:xfrm>
            <a:off x="97532" y="1928803"/>
            <a:ext cx="3474336" cy="4740558"/>
          </a:xfrm>
          <a:prstGeom prst="rect">
            <a:avLst/>
          </a:prstGeom>
          <a:solidFill>
            <a:srgbClr val="FFFFCC"/>
          </a:solidFill>
          <a:ln w="28575">
            <a:solidFill>
              <a:srgbClr val="C00000"/>
            </a:solidFill>
          </a:ln>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072074"/>
            <a:ext cx="8229600" cy="1500198"/>
          </a:xfrm>
        </p:spPr>
        <p:txBody>
          <a:bodyPr>
            <a:normAutofit fontScale="90000"/>
          </a:bodyPr>
          <a:lstStyle/>
          <a:p>
            <a:r>
              <a:rPr lang="en-US" b="1" dirty="0" smtClean="0">
                <a:solidFill>
                  <a:srgbClr val="002060"/>
                </a:solidFill>
                <a:latin typeface="Papyrus"/>
              </a:rPr>
              <a:t>In the autumn of 1621 the settlers had a great harvest.</a:t>
            </a:r>
            <a:endParaRPr lang="ru-RU" b="1" dirty="0">
              <a:solidFill>
                <a:srgbClr val="002060"/>
              </a:solidFill>
            </a:endParaRPr>
          </a:p>
        </p:txBody>
      </p:sp>
      <p:pic>
        <p:nvPicPr>
          <p:cNvPr id="3" name="Picture 2" descr="C:\Documents and Settings\User\Рабочий стол\в интергу\День благодарения\Картинки Thanksgiving day\1.jpg"/>
          <p:cNvPicPr>
            <a:picLocks noChangeAspect="1" noChangeArrowheads="1"/>
          </p:cNvPicPr>
          <p:nvPr/>
        </p:nvPicPr>
        <p:blipFill>
          <a:blip r:embed="rId2"/>
          <a:srcRect/>
          <a:stretch>
            <a:fillRect/>
          </a:stretch>
        </p:blipFill>
        <p:spPr bwMode="auto">
          <a:xfrm>
            <a:off x="0" y="0"/>
            <a:ext cx="3786182" cy="3492500"/>
          </a:xfrm>
          <a:prstGeom prst="rect">
            <a:avLst/>
          </a:prstGeom>
          <a:solidFill>
            <a:srgbClr val="FFFFCC"/>
          </a:solidFill>
          <a:ln w="28575">
            <a:solidFill>
              <a:srgbClr val="C00000"/>
            </a:solidFill>
          </a:ln>
        </p:spPr>
      </p:pic>
      <p:pic>
        <p:nvPicPr>
          <p:cNvPr id="4" name="Picture 3" descr="C:\Documents and Settings\user\Рабочий стол\МИР вокруг нас\Страны мира\США праздники\plimothharvest.jpg"/>
          <p:cNvPicPr>
            <a:picLocks noChangeAspect="1" noChangeArrowheads="1"/>
          </p:cNvPicPr>
          <p:nvPr/>
        </p:nvPicPr>
        <p:blipFill>
          <a:blip r:embed="rId3" cstate="print"/>
          <a:srcRect/>
          <a:stretch>
            <a:fillRect/>
          </a:stretch>
        </p:blipFill>
        <p:spPr bwMode="auto">
          <a:xfrm>
            <a:off x="3786182" y="1643050"/>
            <a:ext cx="2692400" cy="3575050"/>
          </a:xfrm>
          <a:prstGeom prst="rect">
            <a:avLst/>
          </a:prstGeom>
          <a:solidFill>
            <a:srgbClr val="FFFFCC"/>
          </a:solidFill>
          <a:ln w="28575">
            <a:solidFill>
              <a:srgbClr val="C00000"/>
            </a:solidFill>
          </a:ln>
        </p:spPr>
      </p:pic>
      <p:pic>
        <p:nvPicPr>
          <p:cNvPr id="5" name="Picture 3" descr="C:\Users\User\Desktop\День благодарения\egov_pl[1].jpg"/>
          <p:cNvPicPr>
            <a:picLocks noChangeAspect="1" noChangeArrowheads="1"/>
          </p:cNvPicPr>
          <p:nvPr/>
        </p:nvPicPr>
        <p:blipFill>
          <a:blip r:embed="rId4" cstate="print"/>
          <a:srcRect/>
          <a:stretch>
            <a:fillRect/>
          </a:stretch>
        </p:blipFill>
        <p:spPr bwMode="auto">
          <a:xfrm>
            <a:off x="6500826" y="0"/>
            <a:ext cx="2643174" cy="3286124"/>
          </a:xfrm>
          <a:prstGeom prst="rect">
            <a:avLst/>
          </a:prstGeom>
          <a:solidFill>
            <a:srgbClr val="FFFFCC"/>
          </a:solidFill>
          <a:ln w="28575">
            <a:solidFill>
              <a:srgbClr val="C00000"/>
            </a:solidFill>
          </a:ln>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7686" y="214290"/>
            <a:ext cx="4786314" cy="6643710"/>
          </a:xfrm>
        </p:spPr>
        <p:txBody>
          <a:bodyPr>
            <a:normAutofit/>
          </a:bodyPr>
          <a:lstStyle/>
          <a:p>
            <a:r>
              <a:rPr lang="ru-RU" sz="4000" b="1" dirty="0" err="1" smtClean="0">
                <a:solidFill>
                  <a:srgbClr val="002060"/>
                </a:solidFill>
                <a:effectLst>
                  <a:outerShdw blurRad="38100" dist="38100" dir="2700000" algn="tl">
                    <a:srgbClr val="000000">
                      <a:alpha val="43137"/>
                    </a:srgbClr>
                  </a:outerShdw>
                </a:effectLst>
                <a:latin typeface="Papyrus" pitchFamily="66" charset="0"/>
              </a:rPr>
              <a:t>The</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first</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Thanksgiving</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was</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celebrated</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by</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the</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Plymouth</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colonists</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in</a:t>
            </a:r>
            <a:r>
              <a:rPr lang="ru-RU" sz="4000" b="1" dirty="0" smtClean="0">
                <a:solidFill>
                  <a:srgbClr val="002060"/>
                </a:solidFill>
                <a:effectLst>
                  <a:outerShdw blurRad="38100" dist="38100" dir="2700000" algn="tl">
                    <a:srgbClr val="000000">
                      <a:alpha val="43137"/>
                    </a:srgbClr>
                  </a:outerShdw>
                </a:effectLst>
                <a:latin typeface="Papyrus" pitchFamily="66" charset="0"/>
              </a:rPr>
              <a:t> 1621 (</a:t>
            </a:r>
            <a:r>
              <a:rPr lang="ru-RU" sz="4000" b="1" dirty="0" err="1" smtClean="0">
                <a:solidFill>
                  <a:srgbClr val="002060"/>
                </a:solidFill>
                <a:effectLst>
                  <a:outerShdw blurRad="38100" dist="38100" dir="2700000" algn="tl">
                    <a:srgbClr val="000000">
                      <a:alpha val="43137"/>
                    </a:srgbClr>
                  </a:outerShdw>
                </a:effectLst>
                <a:latin typeface="Papyrus" pitchFamily="66" charset="0"/>
              </a:rPr>
              <a:t>somewhere</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between</a:t>
            </a:r>
            <a:r>
              <a:rPr lang="ru-RU" sz="4000" b="1" dirty="0" smtClean="0">
                <a:solidFill>
                  <a:srgbClr val="002060"/>
                </a:solidFill>
                <a:effectLst>
                  <a:outerShdw blurRad="38100" dist="38100" dir="2700000" algn="tl">
                    <a:srgbClr val="000000">
                      <a:alpha val="43137"/>
                    </a:srgbClr>
                  </a:outerShdw>
                </a:effectLst>
                <a:latin typeface="Papyrus" pitchFamily="66" charset="0"/>
              </a:rPr>
              <a:t> Sept.21 </a:t>
            </a:r>
            <a:r>
              <a:rPr lang="ru-RU" sz="4000" b="1" dirty="0" err="1" smtClean="0">
                <a:solidFill>
                  <a:srgbClr val="002060"/>
                </a:solidFill>
                <a:effectLst>
                  <a:outerShdw blurRad="38100" dist="38100" dir="2700000" algn="tl">
                    <a:srgbClr val="000000">
                      <a:alpha val="43137"/>
                    </a:srgbClr>
                  </a:outerShdw>
                </a:effectLst>
                <a:latin typeface="Papyrus" pitchFamily="66" charset="0"/>
              </a:rPr>
              <a:t>and</a:t>
            </a:r>
            <a:r>
              <a:rPr lang="ru-RU" sz="4000" b="1" dirty="0" smtClean="0">
                <a:solidFill>
                  <a:srgbClr val="002060"/>
                </a:solidFill>
                <a:effectLst>
                  <a:outerShdw blurRad="38100" dist="38100" dir="2700000" algn="tl">
                    <a:srgbClr val="000000">
                      <a:alpha val="43137"/>
                    </a:srgbClr>
                  </a:outerShdw>
                </a:effectLst>
                <a:latin typeface="Papyrus" pitchFamily="66" charset="0"/>
              </a:rPr>
              <a:t> Nov.9)</a:t>
            </a:r>
            <a:r>
              <a:rPr lang="ru-RU" b="1" dirty="0" smtClean="0">
                <a:solidFill>
                  <a:srgbClr val="002060"/>
                </a:solidFill>
                <a:effectLst>
                  <a:outerShdw blurRad="38100" dist="38100" dir="2700000" algn="tl">
                    <a:srgbClr val="000000">
                      <a:alpha val="43137"/>
                    </a:srgbClr>
                  </a:outerShdw>
                </a:effectLst>
                <a:latin typeface="Papyrus" pitchFamily="66" charset="0"/>
              </a:rPr>
              <a:t/>
            </a:r>
            <a:br>
              <a:rPr lang="ru-RU" b="1" dirty="0" smtClean="0">
                <a:solidFill>
                  <a:srgbClr val="002060"/>
                </a:solidFill>
                <a:effectLst>
                  <a:outerShdw blurRad="38100" dist="38100" dir="2700000" algn="tl">
                    <a:srgbClr val="000000">
                      <a:alpha val="43137"/>
                    </a:srgbClr>
                  </a:outerShdw>
                </a:effectLst>
                <a:latin typeface="Papyrus" pitchFamily="66" charset="0"/>
              </a:rPr>
            </a:br>
            <a:endParaRPr lang="ru-RU" dirty="0"/>
          </a:p>
        </p:txBody>
      </p:sp>
      <p:pic>
        <p:nvPicPr>
          <p:cNvPr id="3" name="Picture 2" descr="C:\Documents and Settings\User\Рабочий стол\в интергу\День благодарения\Картинки Thanksgiving day\35890184_1st_thanksgThankdgiving_par_Jennie_Brownscombe.jpg"/>
          <p:cNvPicPr>
            <a:picLocks noChangeAspect="1" noChangeArrowheads="1"/>
          </p:cNvPicPr>
          <p:nvPr/>
        </p:nvPicPr>
        <p:blipFill>
          <a:blip r:embed="rId2"/>
          <a:srcRect/>
          <a:stretch>
            <a:fillRect/>
          </a:stretch>
        </p:blipFill>
        <p:spPr bwMode="auto">
          <a:xfrm>
            <a:off x="0" y="3618000"/>
            <a:ext cx="4571999" cy="3240000"/>
          </a:xfrm>
          <a:prstGeom prst="rect">
            <a:avLst/>
          </a:prstGeom>
          <a:solidFill>
            <a:srgbClr val="FFFFCC"/>
          </a:solidFill>
          <a:ln w="28575">
            <a:solidFill>
              <a:srgbClr val="C00000"/>
            </a:solidFill>
          </a:ln>
        </p:spPr>
      </p:pic>
      <p:pic>
        <p:nvPicPr>
          <p:cNvPr id="4" name="Picture 3" descr="Картинка 18 из 86363">
            <a:hlinkClick r:id="rId3"/>
          </p:cNvPr>
          <p:cNvPicPr>
            <a:picLocks noChangeAspect="1" noChangeArrowheads="1"/>
          </p:cNvPicPr>
          <p:nvPr/>
        </p:nvPicPr>
        <p:blipFill>
          <a:blip r:embed="rId4"/>
          <a:srcRect/>
          <a:stretch>
            <a:fillRect/>
          </a:stretch>
        </p:blipFill>
        <p:spPr bwMode="auto">
          <a:xfrm>
            <a:off x="1" y="0"/>
            <a:ext cx="4429124" cy="3571876"/>
          </a:xfrm>
          <a:prstGeom prst="rect">
            <a:avLst/>
          </a:prstGeom>
          <a:solidFill>
            <a:srgbClr val="FFFFCC"/>
          </a:solidFill>
          <a:ln w="28575">
            <a:solidFill>
              <a:srgbClr val="C00000"/>
            </a:solidFill>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143356"/>
            <a:ext cx="9144000" cy="2714644"/>
          </a:xfrm>
        </p:spPr>
        <p:txBody>
          <a:bodyPr>
            <a:normAutofit fontScale="90000"/>
          </a:bodyPr>
          <a:lstStyle/>
          <a:p>
            <a:r>
              <a:rPr lang="en-US" sz="4000" b="1" dirty="0" smtClean="0">
                <a:solidFill>
                  <a:srgbClr val="002060"/>
                </a:solidFill>
                <a:effectLst>
                  <a:outerShdw blurRad="38100" dist="38100" dir="2700000" algn="tl">
                    <a:srgbClr val="000000">
                      <a:alpha val="43137"/>
                    </a:srgbClr>
                  </a:outerShdw>
                </a:effectLst>
                <a:latin typeface="Papyrus" pitchFamily="66" charset="0"/>
              </a:rPr>
              <a:t>They</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g</a:t>
            </a:r>
            <a:r>
              <a:rPr lang="en-US" sz="4000" b="1" dirty="0" smtClean="0">
                <a:solidFill>
                  <a:srgbClr val="002060"/>
                </a:solidFill>
                <a:effectLst>
                  <a:outerShdw blurRad="38100" dist="38100" dir="2700000" algn="tl">
                    <a:srgbClr val="000000">
                      <a:alpha val="43137"/>
                    </a:srgbClr>
                  </a:outerShdw>
                </a:effectLst>
                <a:latin typeface="Papyrus" pitchFamily="66" charset="0"/>
              </a:rPr>
              <a:t>a</a:t>
            </a:r>
            <a:r>
              <a:rPr lang="ru-RU" sz="4000" b="1" dirty="0" err="1" smtClean="0">
                <a:solidFill>
                  <a:srgbClr val="002060"/>
                </a:solidFill>
                <a:effectLst>
                  <a:outerShdw blurRad="38100" dist="38100" dir="2700000" algn="tl">
                    <a:srgbClr val="000000">
                      <a:alpha val="43137"/>
                    </a:srgbClr>
                  </a:outerShdw>
                </a:effectLst>
                <a:latin typeface="Papyrus" pitchFamily="66" charset="0"/>
              </a:rPr>
              <a:t>ve</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en-US"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thanks</a:t>
            </a:r>
            <a:r>
              <a:rPr lang="en-US"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for</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en-US"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their</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en-US" sz="4000" b="1" dirty="0" smtClean="0">
                <a:solidFill>
                  <a:srgbClr val="002060"/>
                </a:solidFill>
                <a:effectLst>
                  <a:outerShdw blurRad="38100" dist="38100" dir="2700000" algn="tl">
                    <a:srgbClr val="000000">
                      <a:alpha val="43137"/>
                    </a:srgbClr>
                  </a:outerShdw>
                </a:effectLst>
                <a:latin typeface="Papyrus" pitchFamily="66" charset="0"/>
              </a:rPr>
              <a:t>new home, </a:t>
            </a:r>
            <a:r>
              <a:rPr lang="ru-RU" sz="4000" b="1" dirty="0" err="1" smtClean="0">
                <a:solidFill>
                  <a:srgbClr val="002060"/>
                </a:solidFill>
                <a:effectLst>
                  <a:outerShdw blurRad="38100" dist="38100" dir="2700000" algn="tl">
                    <a:srgbClr val="000000">
                      <a:alpha val="43137"/>
                    </a:srgbClr>
                  </a:outerShdw>
                </a:effectLst>
                <a:latin typeface="Papyrus" pitchFamily="66" charset="0"/>
              </a:rPr>
              <a:t>first</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harvest</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and</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for</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surviving</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the</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first</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terrible</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Massachusetts</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sz="4000" b="1" dirty="0" err="1" smtClean="0">
                <a:solidFill>
                  <a:srgbClr val="002060"/>
                </a:solidFill>
                <a:effectLst>
                  <a:outerShdw blurRad="38100" dist="38100" dir="2700000" algn="tl">
                    <a:srgbClr val="000000">
                      <a:alpha val="43137"/>
                    </a:srgbClr>
                  </a:outerShdw>
                </a:effectLst>
                <a:latin typeface="Papyrus" pitchFamily="66" charset="0"/>
              </a:rPr>
              <a:t>winter</a:t>
            </a:r>
            <a:r>
              <a:rPr lang="ru-RU" sz="4000" b="1" dirty="0" smtClean="0">
                <a:solidFill>
                  <a:srgbClr val="002060"/>
                </a:solidFill>
                <a:effectLst>
                  <a:outerShdw blurRad="38100" dist="38100" dir="2700000" algn="tl">
                    <a:srgbClr val="000000">
                      <a:alpha val="43137"/>
                    </a:srgbClr>
                  </a:outerShdw>
                </a:effectLst>
                <a:latin typeface="Papyrus" pitchFamily="66" charset="0"/>
              </a:rPr>
              <a:t>. </a:t>
            </a:r>
            <a:r>
              <a:rPr lang="ru-RU" b="1" dirty="0" smtClean="0">
                <a:solidFill>
                  <a:srgbClr val="002060"/>
                </a:solidFill>
                <a:effectLst>
                  <a:outerShdw blurRad="38100" dist="38100" dir="2700000" algn="tl">
                    <a:srgbClr val="000000">
                      <a:alpha val="43137"/>
                    </a:srgbClr>
                  </a:outerShdw>
                </a:effectLst>
                <a:latin typeface="Papyrus" pitchFamily="66" charset="0"/>
              </a:rPr>
              <a:t/>
            </a:r>
            <a:br>
              <a:rPr lang="ru-RU" b="1" dirty="0" smtClean="0">
                <a:solidFill>
                  <a:srgbClr val="002060"/>
                </a:solidFill>
                <a:effectLst>
                  <a:outerShdw blurRad="38100" dist="38100" dir="2700000" algn="tl">
                    <a:srgbClr val="000000">
                      <a:alpha val="43137"/>
                    </a:srgbClr>
                  </a:outerShdw>
                </a:effectLst>
                <a:latin typeface="Papyrus" pitchFamily="66" charset="0"/>
              </a:rPr>
            </a:br>
            <a:endParaRPr lang="ru-RU" dirty="0"/>
          </a:p>
        </p:txBody>
      </p:sp>
      <p:pic>
        <p:nvPicPr>
          <p:cNvPr id="3" name="Picture 2" descr="F:\Presentation\куль фотки\Празднование урожая\6332-large.jpg"/>
          <p:cNvPicPr>
            <a:picLocks noChangeAspect="1" noChangeArrowheads="1"/>
          </p:cNvPicPr>
          <p:nvPr/>
        </p:nvPicPr>
        <p:blipFill>
          <a:blip r:embed="rId2" cstate="print"/>
          <a:srcRect/>
          <a:stretch>
            <a:fillRect/>
          </a:stretch>
        </p:blipFill>
        <p:spPr bwMode="auto">
          <a:xfrm>
            <a:off x="142844" y="182568"/>
            <a:ext cx="5472113" cy="3960812"/>
          </a:xfrm>
          <a:prstGeom prst="rect">
            <a:avLst/>
          </a:prstGeom>
          <a:solidFill>
            <a:srgbClr val="FFFFCC"/>
          </a:solidFill>
          <a:ln w="28575">
            <a:solidFill>
              <a:srgbClr val="C00000"/>
            </a:solidFill>
          </a:ln>
        </p:spPr>
      </p:pic>
      <p:pic>
        <p:nvPicPr>
          <p:cNvPr id="4" name="Picture 6" descr="C:\Documents and Settings\user\Рабочий стол\МИР вокруг нас\Страны мира\США праздники\A Present-Day Model of Plimoth Plantation.jpg"/>
          <p:cNvPicPr>
            <a:picLocks noChangeAspect="1" noChangeArrowheads="1"/>
          </p:cNvPicPr>
          <p:nvPr/>
        </p:nvPicPr>
        <p:blipFill>
          <a:blip r:embed="rId3" cstate="print"/>
          <a:srcRect/>
          <a:stretch>
            <a:fillRect/>
          </a:stretch>
        </p:blipFill>
        <p:spPr bwMode="auto">
          <a:xfrm>
            <a:off x="5929322" y="142852"/>
            <a:ext cx="2981326" cy="3929090"/>
          </a:xfrm>
          <a:prstGeom prst="rect">
            <a:avLst/>
          </a:prstGeom>
          <a:solidFill>
            <a:srgbClr val="FFFFCC"/>
          </a:solidFill>
          <a:ln w="28575">
            <a:solidFill>
              <a:srgbClr val="C00000"/>
            </a:solidFill>
          </a:ln>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614866" cy="6369072"/>
          </a:xfrm>
        </p:spPr>
        <p:txBody>
          <a:bodyPr>
            <a:normAutofit fontScale="90000"/>
          </a:bodyPr>
          <a:lstStyle/>
          <a:p>
            <a:pPr lvl="0"/>
            <a:r>
              <a:rPr lang="en-US" sz="3600" b="1" dirty="0" smtClean="0">
                <a:solidFill>
                  <a:srgbClr val="002060"/>
                </a:solidFill>
                <a:effectLst>
                  <a:outerShdw blurRad="38100" dist="38100" dir="2700000" algn="tl">
                    <a:srgbClr val="000000">
                      <a:alpha val="43137"/>
                    </a:srgbClr>
                  </a:outerShdw>
                </a:effectLst>
                <a:latin typeface="Papyrus" pitchFamily="66" charset="0"/>
              </a:rPr>
              <a:t>They prepared a holiday dinner and invited their Indian friends to join them.</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The</a:t>
            </a:r>
            <a:r>
              <a:rPr lang="en-US"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feast</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lasted</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three</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days</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The</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Pilgrims</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and</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Indians</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ate</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outdoors</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and</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competed</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together</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in</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tests</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of</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skill</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and</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strength</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br>
              <a:rPr lang="ru-RU" sz="3600" b="1" dirty="0" smtClean="0">
                <a:solidFill>
                  <a:srgbClr val="002060"/>
                </a:solidFill>
                <a:effectLst>
                  <a:outerShdw blurRad="38100" dist="38100" dir="2700000" algn="tl">
                    <a:srgbClr val="000000">
                      <a:alpha val="43137"/>
                    </a:srgbClr>
                  </a:outerShdw>
                </a:effectLst>
                <a:latin typeface="Papyrus" pitchFamily="66" charset="0"/>
              </a:rPr>
            </a:br>
            <a:endParaRPr lang="ru-RU" sz="3600" dirty="0">
              <a:solidFill>
                <a:srgbClr val="002060"/>
              </a:solidFill>
            </a:endParaRPr>
          </a:p>
        </p:txBody>
      </p:sp>
      <p:pic>
        <p:nvPicPr>
          <p:cNvPr id="3" name="Picture 4" descr="C:\Documents and Settings\user\Рабочий стол\МИР вокруг нас\Страны мира\США праздники\Thanksgiving Day Pilgrims.gif"/>
          <p:cNvPicPr>
            <a:picLocks noChangeAspect="1" noChangeArrowheads="1"/>
          </p:cNvPicPr>
          <p:nvPr/>
        </p:nvPicPr>
        <p:blipFill>
          <a:blip r:embed="rId2" cstate="print"/>
          <a:srcRect l="2312" t="1834" r="2312" b="1835"/>
          <a:stretch>
            <a:fillRect/>
          </a:stretch>
        </p:blipFill>
        <p:spPr bwMode="auto">
          <a:xfrm>
            <a:off x="5072066" y="142852"/>
            <a:ext cx="3786214" cy="3071834"/>
          </a:xfrm>
          <a:prstGeom prst="rect">
            <a:avLst/>
          </a:prstGeom>
          <a:solidFill>
            <a:srgbClr val="FFFFCC"/>
          </a:solidFill>
          <a:ln w="28575">
            <a:solidFill>
              <a:srgbClr val="C00000"/>
            </a:solidFill>
          </a:ln>
        </p:spPr>
      </p:pic>
      <p:pic>
        <p:nvPicPr>
          <p:cNvPr id="4" name="Picture 2" descr="C:\Documents and Settings\User\Рабочий стол\в интергу\День благодарения\0478-0611-2017-5507_the_first_thanksgiving_1621_by_j_l_g_ferris_o[1].jpg"/>
          <p:cNvPicPr>
            <a:picLocks noChangeAspect="1" noChangeArrowheads="1"/>
          </p:cNvPicPr>
          <p:nvPr/>
        </p:nvPicPr>
        <p:blipFill>
          <a:blip r:embed="rId3" cstate="print"/>
          <a:srcRect/>
          <a:stretch>
            <a:fillRect/>
          </a:stretch>
        </p:blipFill>
        <p:spPr bwMode="auto">
          <a:xfrm>
            <a:off x="5000628" y="3357562"/>
            <a:ext cx="3929090" cy="3385686"/>
          </a:xfrm>
          <a:prstGeom prst="rect">
            <a:avLst/>
          </a:prstGeom>
          <a:solidFill>
            <a:srgbClr val="FFFFCC"/>
          </a:solidFill>
          <a:ln w="28575">
            <a:solidFill>
              <a:srgbClr val="C00000"/>
            </a:solidFill>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3500462" cy="6083320"/>
          </a:xfrm>
        </p:spPr>
        <p:txBody>
          <a:bodyPr>
            <a:normAutofit fontScale="90000"/>
          </a:bodyPr>
          <a:lstStyle/>
          <a:p>
            <a:pPr marL="273050" indent="-273050">
              <a:lnSpc>
                <a:spcPct val="80000"/>
              </a:lnSpc>
            </a:pPr>
            <a:r>
              <a:rPr lang="ru-RU" sz="2800" b="1" dirty="0" err="1" smtClean="0">
                <a:solidFill>
                  <a:srgbClr val="002060"/>
                </a:solidFill>
                <a:effectLst>
                  <a:outerShdw blurRad="38100" dist="38100" dir="2700000" algn="tl">
                    <a:srgbClr val="000000">
                      <a:alpha val="43137"/>
                    </a:srgbClr>
                  </a:outerShdw>
                </a:effectLst>
                <a:latin typeface="Papyrus" pitchFamily="66" charset="0"/>
              </a:rPr>
              <a:t>The</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feast</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probably</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consisted</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of</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the</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following</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items</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en-US" sz="2800" b="1" dirty="0" smtClean="0">
                <a:solidFill>
                  <a:srgbClr val="002060"/>
                </a:solidFill>
                <a:effectLst>
                  <a:outerShdw blurRad="38100" dist="38100" dir="2700000" algn="tl">
                    <a:srgbClr val="000000">
                      <a:alpha val="43137"/>
                    </a:srgbClr>
                  </a:outerShdw>
                </a:effectLst>
                <a:latin typeface="Papyrus" pitchFamily="66" charset="0"/>
              </a:rPr>
              <a:t/>
            </a:r>
            <a:br>
              <a:rPr lang="en-US" sz="2800" b="1" dirty="0" smtClean="0">
                <a:solidFill>
                  <a:srgbClr val="002060"/>
                </a:solidFill>
                <a:effectLst>
                  <a:outerShdw blurRad="38100" dist="38100" dir="2700000" algn="tl">
                    <a:srgbClr val="000000">
                      <a:alpha val="43137"/>
                    </a:srgbClr>
                  </a:outerShdw>
                </a:effectLst>
                <a:latin typeface="Papyrus" pitchFamily="66" charset="0"/>
              </a:rPr>
            </a:br>
            <a:r>
              <a:rPr lang="ru-RU" sz="2800" b="1" dirty="0" smtClean="0">
                <a:solidFill>
                  <a:srgbClr val="002060"/>
                </a:solidFill>
                <a:effectLst>
                  <a:outerShdw blurRad="38100" dist="38100" dir="2700000" algn="tl">
                    <a:srgbClr val="000000">
                      <a:alpha val="43137"/>
                    </a:srgbClr>
                  </a:outerShdw>
                </a:effectLst>
                <a:latin typeface="Papyrus" pitchFamily="66" charset="0"/>
              </a:rPr>
              <a:t/>
            </a:r>
            <a:br>
              <a:rPr lang="ru-RU" sz="2800" b="1" dirty="0" smtClean="0">
                <a:solidFill>
                  <a:srgbClr val="002060"/>
                </a:solidFill>
                <a:effectLst>
                  <a:outerShdw blurRad="38100" dist="38100" dir="2700000" algn="tl">
                    <a:srgbClr val="000000">
                      <a:alpha val="43137"/>
                    </a:srgbClr>
                  </a:outerShdw>
                </a:effectLst>
                <a:latin typeface="Papyrus" pitchFamily="66" charset="0"/>
              </a:rPr>
            </a:br>
            <a:r>
              <a:rPr lang="ru-RU" sz="2800" b="1" dirty="0" err="1" smtClean="0">
                <a:solidFill>
                  <a:srgbClr val="C00000"/>
                </a:solidFill>
                <a:effectLst>
                  <a:outerShdw blurRad="38100" dist="38100" dir="2700000" algn="tl">
                    <a:srgbClr val="000000">
                      <a:alpha val="43137"/>
                    </a:srgbClr>
                  </a:outerShdw>
                </a:effectLst>
                <a:latin typeface="Papyrus" pitchFamily="66" charset="0"/>
              </a:rPr>
              <a:t>Seethed</a:t>
            </a:r>
            <a:r>
              <a:rPr lang="ru-RU" sz="2800" b="1" dirty="0" smtClean="0">
                <a:solidFill>
                  <a:srgbClr val="C00000"/>
                </a:solidFill>
                <a:effectLst>
                  <a:outerShdw blurRad="38100" dist="38100" dir="2700000" algn="tl">
                    <a:srgbClr val="000000">
                      <a:alpha val="43137"/>
                    </a:srgbClr>
                  </a:outerShdw>
                </a:effectLst>
                <a:latin typeface="Papyrus" pitchFamily="66" charset="0"/>
              </a:rPr>
              <a:t> [</a:t>
            </a:r>
            <a:r>
              <a:rPr lang="ru-RU" sz="2800" b="1" dirty="0" err="1" smtClean="0">
                <a:solidFill>
                  <a:srgbClr val="C00000"/>
                </a:solidFill>
                <a:effectLst>
                  <a:outerShdw blurRad="38100" dist="38100" dir="2700000" algn="tl">
                    <a:srgbClr val="000000">
                      <a:alpha val="43137"/>
                    </a:srgbClr>
                  </a:outerShdw>
                </a:effectLst>
                <a:latin typeface="Papyrus" pitchFamily="66" charset="0"/>
              </a:rPr>
              <a:t>boiled</a:t>
            </a:r>
            <a:r>
              <a:rPr lang="ru-RU" sz="2800" b="1" dirty="0" smtClean="0">
                <a:solidFill>
                  <a:srgbClr val="C00000"/>
                </a:solidFill>
                <a:effectLst>
                  <a:outerShdw blurRad="38100" dist="38100" dir="2700000" algn="tl">
                    <a:srgbClr val="000000">
                      <a:alpha val="43137"/>
                    </a:srgbClr>
                  </a:outerShdw>
                </a:effectLst>
                <a:latin typeface="Papyrus" pitchFamily="66" charset="0"/>
              </a:rPr>
              <a:t>]</a:t>
            </a:r>
            <a:r>
              <a:rPr lang="en-US" sz="2800" b="1" dirty="0" smtClean="0">
                <a:solidFill>
                  <a:srgbClr val="C00000"/>
                </a:solidFill>
                <a:effectLst>
                  <a:outerShdw blurRad="38100" dist="38100" dir="2700000" algn="tl">
                    <a:srgbClr val="000000">
                      <a:alpha val="43137"/>
                    </a:srgbClr>
                  </a:outerShdw>
                </a:effectLst>
                <a:latin typeface="Papyrus" pitchFamily="66" charset="0"/>
              </a:rPr>
              <a:t/>
            </a:r>
            <a:br>
              <a:rPr lang="en-US" sz="2800" b="1" dirty="0" smtClean="0">
                <a:solidFill>
                  <a:srgbClr val="C00000"/>
                </a:solidFill>
                <a:effectLst>
                  <a:outerShdw blurRad="38100" dist="38100" dir="2700000" algn="tl">
                    <a:srgbClr val="000000">
                      <a:alpha val="43137"/>
                    </a:srgbClr>
                  </a:outerShdw>
                </a:effectLst>
                <a:latin typeface="Papyrus" pitchFamily="66" charset="0"/>
              </a:rPr>
            </a:br>
            <a:r>
              <a:rPr lang="ru-RU" sz="2800" b="1" dirty="0" err="1" smtClean="0">
                <a:solidFill>
                  <a:srgbClr val="C00000"/>
                </a:solidFill>
                <a:effectLst>
                  <a:outerShdw blurRad="38100" dist="38100" dir="2700000" algn="tl">
                    <a:srgbClr val="000000">
                      <a:alpha val="43137"/>
                    </a:srgbClr>
                  </a:outerShdw>
                </a:effectLst>
                <a:latin typeface="Papyrus" pitchFamily="66" charset="0"/>
              </a:rPr>
              <a:t>Lobster</a:t>
            </a:r>
            <a:r>
              <a:rPr lang="en-US" sz="2800" b="1" dirty="0" smtClean="0">
                <a:solidFill>
                  <a:srgbClr val="C00000"/>
                </a:solidFill>
                <a:effectLst>
                  <a:outerShdw blurRad="38100" dist="38100" dir="2700000" algn="tl">
                    <a:srgbClr val="000000">
                      <a:alpha val="43137"/>
                    </a:srgbClr>
                  </a:outerShdw>
                </a:effectLst>
                <a:latin typeface="Papyrus" pitchFamily="66" charset="0"/>
              </a:rPr>
              <a:t/>
            </a:r>
            <a:br>
              <a:rPr lang="en-US" sz="2800" b="1" dirty="0" smtClean="0">
                <a:solidFill>
                  <a:srgbClr val="C00000"/>
                </a:solidFill>
                <a:effectLst>
                  <a:outerShdw blurRad="38100" dist="38100" dir="2700000" algn="tl">
                    <a:srgbClr val="000000">
                      <a:alpha val="43137"/>
                    </a:srgbClr>
                  </a:outerShdw>
                </a:effectLst>
                <a:latin typeface="Papyrus" pitchFamily="66" charset="0"/>
              </a:rPr>
            </a:br>
            <a:r>
              <a:rPr lang="ru-RU" sz="2800" b="1" dirty="0" err="1" smtClean="0">
                <a:solidFill>
                  <a:srgbClr val="C00000"/>
                </a:solidFill>
                <a:effectLst>
                  <a:outerShdw blurRad="38100" dist="38100" dir="2700000" algn="tl">
                    <a:srgbClr val="000000">
                      <a:alpha val="43137"/>
                    </a:srgbClr>
                  </a:outerShdw>
                </a:effectLst>
                <a:latin typeface="Papyrus" pitchFamily="66" charset="0"/>
              </a:rPr>
              <a:t>Roasted</a:t>
            </a:r>
            <a:r>
              <a:rPr lang="ru-RU" sz="2800" b="1" dirty="0" smtClean="0">
                <a:solidFill>
                  <a:srgbClr val="C00000"/>
                </a:solidFill>
                <a:effectLst>
                  <a:outerShdw blurRad="38100" dist="38100" dir="2700000" algn="tl">
                    <a:srgbClr val="000000">
                      <a:alpha val="43137"/>
                    </a:srgbClr>
                  </a:outerShdw>
                </a:effectLst>
                <a:latin typeface="Papyrus" pitchFamily="66" charset="0"/>
              </a:rPr>
              <a:t> </a:t>
            </a:r>
            <a:r>
              <a:rPr lang="ru-RU" sz="2800" b="1" dirty="0" err="1" smtClean="0">
                <a:solidFill>
                  <a:srgbClr val="C00000"/>
                </a:solidFill>
                <a:effectLst>
                  <a:outerShdw blurRad="38100" dist="38100" dir="2700000" algn="tl">
                    <a:srgbClr val="000000">
                      <a:alpha val="43137"/>
                    </a:srgbClr>
                  </a:outerShdw>
                </a:effectLst>
                <a:latin typeface="Papyrus" pitchFamily="66" charset="0"/>
              </a:rPr>
              <a:t>Goose</a:t>
            </a:r>
            <a:r>
              <a:rPr lang="en-US" sz="2800" b="1" dirty="0" smtClean="0">
                <a:solidFill>
                  <a:srgbClr val="C00000"/>
                </a:solidFill>
                <a:effectLst>
                  <a:outerShdw blurRad="38100" dist="38100" dir="2700000" algn="tl">
                    <a:srgbClr val="000000">
                      <a:alpha val="43137"/>
                    </a:srgbClr>
                  </a:outerShdw>
                </a:effectLst>
                <a:latin typeface="Papyrus" pitchFamily="66" charset="0"/>
              </a:rPr>
              <a:t/>
            </a:r>
            <a:br>
              <a:rPr lang="en-US" sz="2800" b="1" dirty="0" smtClean="0">
                <a:solidFill>
                  <a:srgbClr val="C00000"/>
                </a:solidFill>
                <a:effectLst>
                  <a:outerShdw blurRad="38100" dist="38100" dir="2700000" algn="tl">
                    <a:srgbClr val="000000">
                      <a:alpha val="43137"/>
                    </a:srgbClr>
                  </a:outerShdw>
                </a:effectLst>
                <a:latin typeface="Papyrus" pitchFamily="66" charset="0"/>
              </a:rPr>
            </a:br>
            <a:r>
              <a:rPr lang="ru-RU" sz="2800" b="1" dirty="0" err="1" smtClean="0">
                <a:solidFill>
                  <a:srgbClr val="C00000"/>
                </a:solidFill>
                <a:effectLst>
                  <a:outerShdw blurRad="38100" dist="38100" dir="2700000" algn="tl">
                    <a:srgbClr val="000000">
                      <a:alpha val="43137"/>
                    </a:srgbClr>
                  </a:outerShdw>
                </a:effectLst>
                <a:latin typeface="Papyrus" pitchFamily="66" charset="0"/>
              </a:rPr>
              <a:t>Boiled</a:t>
            </a:r>
            <a:r>
              <a:rPr lang="ru-RU" sz="2800" b="1" dirty="0" smtClean="0">
                <a:solidFill>
                  <a:srgbClr val="C00000"/>
                </a:solidFill>
                <a:effectLst>
                  <a:outerShdw blurRad="38100" dist="38100" dir="2700000" algn="tl">
                    <a:srgbClr val="000000">
                      <a:alpha val="43137"/>
                    </a:srgbClr>
                  </a:outerShdw>
                </a:effectLst>
                <a:latin typeface="Papyrus" pitchFamily="66" charset="0"/>
              </a:rPr>
              <a:t> </a:t>
            </a:r>
            <a:r>
              <a:rPr lang="ru-RU" sz="2800" b="1" dirty="0" err="1" smtClean="0">
                <a:solidFill>
                  <a:srgbClr val="C00000"/>
                </a:solidFill>
                <a:effectLst>
                  <a:outerShdw blurRad="38100" dist="38100" dir="2700000" algn="tl">
                    <a:srgbClr val="000000">
                      <a:alpha val="43137"/>
                    </a:srgbClr>
                  </a:outerShdw>
                </a:effectLst>
                <a:latin typeface="Papyrus" pitchFamily="66" charset="0"/>
              </a:rPr>
              <a:t>Turkey</a:t>
            </a:r>
            <a:r>
              <a:rPr lang="en-US" sz="2800" b="1" dirty="0" smtClean="0">
                <a:solidFill>
                  <a:srgbClr val="C00000"/>
                </a:solidFill>
                <a:effectLst>
                  <a:outerShdw blurRad="38100" dist="38100" dir="2700000" algn="tl">
                    <a:srgbClr val="000000">
                      <a:alpha val="43137"/>
                    </a:srgbClr>
                  </a:outerShdw>
                </a:effectLst>
                <a:latin typeface="Papyrus" pitchFamily="66" charset="0"/>
              </a:rPr>
              <a:t/>
            </a:r>
            <a:br>
              <a:rPr lang="en-US" sz="2800" b="1" dirty="0" smtClean="0">
                <a:solidFill>
                  <a:srgbClr val="C00000"/>
                </a:solidFill>
                <a:effectLst>
                  <a:outerShdw blurRad="38100" dist="38100" dir="2700000" algn="tl">
                    <a:srgbClr val="000000">
                      <a:alpha val="43137"/>
                    </a:srgbClr>
                  </a:outerShdw>
                </a:effectLst>
                <a:latin typeface="Papyrus" pitchFamily="66" charset="0"/>
              </a:rPr>
            </a:br>
            <a:r>
              <a:rPr lang="ru-RU" sz="2800" b="1" dirty="0" err="1" smtClean="0">
                <a:solidFill>
                  <a:srgbClr val="C00000"/>
                </a:solidFill>
                <a:effectLst>
                  <a:outerShdw blurRad="38100" dist="38100" dir="2700000" algn="tl">
                    <a:srgbClr val="000000">
                      <a:alpha val="43137"/>
                    </a:srgbClr>
                  </a:outerShdw>
                </a:effectLst>
                <a:latin typeface="Papyrus" pitchFamily="66" charset="0"/>
              </a:rPr>
              <a:t>Fricase</a:t>
            </a:r>
            <a:r>
              <a:rPr lang="ru-RU" sz="2800" b="1" dirty="0" smtClean="0">
                <a:solidFill>
                  <a:srgbClr val="C00000"/>
                </a:solidFill>
                <a:effectLst>
                  <a:outerShdw blurRad="38100" dist="38100" dir="2700000" algn="tl">
                    <a:srgbClr val="000000">
                      <a:alpha val="43137"/>
                    </a:srgbClr>
                  </a:outerShdw>
                </a:effectLst>
                <a:latin typeface="Papyrus" pitchFamily="66" charset="0"/>
              </a:rPr>
              <a:t> </a:t>
            </a:r>
            <a:r>
              <a:rPr lang="ru-RU" sz="2800" b="1" dirty="0" err="1" smtClean="0">
                <a:solidFill>
                  <a:srgbClr val="C00000"/>
                </a:solidFill>
                <a:effectLst>
                  <a:outerShdw blurRad="38100" dist="38100" dir="2700000" algn="tl">
                    <a:srgbClr val="000000">
                      <a:alpha val="43137"/>
                    </a:srgbClr>
                  </a:outerShdw>
                </a:effectLst>
                <a:latin typeface="Papyrus" pitchFamily="66" charset="0"/>
              </a:rPr>
              <a:t>of</a:t>
            </a:r>
            <a:r>
              <a:rPr lang="ru-RU" sz="2800" b="1" dirty="0" smtClean="0">
                <a:solidFill>
                  <a:srgbClr val="C00000"/>
                </a:solidFill>
                <a:effectLst>
                  <a:outerShdw blurRad="38100" dist="38100" dir="2700000" algn="tl">
                    <a:srgbClr val="000000">
                      <a:alpha val="43137"/>
                    </a:srgbClr>
                  </a:outerShdw>
                </a:effectLst>
                <a:latin typeface="Papyrus" pitchFamily="66" charset="0"/>
              </a:rPr>
              <a:t> </a:t>
            </a:r>
            <a:r>
              <a:rPr lang="ru-RU" sz="2800" b="1" dirty="0" err="1" smtClean="0">
                <a:solidFill>
                  <a:srgbClr val="C00000"/>
                </a:solidFill>
                <a:effectLst>
                  <a:outerShdw blurRad="38100" dist="38100" dir="2700000" algn="tl">
                    <a:srgbClr val="000000">
                      <a:alpha val="43137"/>
                    </a:srgbClr>
                  </a:outerShdw>
                </a:effectLst>
                <a:latin typeface="Papyrus" pitchFamily="66" charset="0"/>
              </a:rPr>
              <a:t>Coney</a:t>
            </a:r>
            <a:r>
              <a:rPr lang="en-US" sz="2800" b="1" dirty="0" smtClean="0">
                <a:solidFill>
                  <a:srgbClr val="C00000"/>
                </a:solidFill>
                <a:effectLst>
                  <a:outerShdw blurRad="38100" dist="38100" dir="2700000" algn="tl">
                    <a:srgbClr val="000000">
                      <a:alpha val="43137"/>
                    </a:srgbClr>
                  </a:outerShdw>
                </a:effectLst>
                <a:latin typeface="Papyrus" pitchFamily="66" charset="0"/>
              </a:rPr>
              <a:t/>
            </a:r>
            <a:br>
              <a:rPr lang="en-US" sz="2800" b="1" dirty="0" smtClean="0">
                <a:solidFill>
                  <a:srgbClr val="C00000"/>
                </a:solidFill>
                <a:effectLst>
                  <a:outerShdw blurRad="38100" dist="38100" dir="2700000" algn="tl">
                    <a:srgbClr val="000000">
                      <a:alpha val="43137"/>
                    </a:srgbClr>
                  </a:outerShdw>
                </a:effectLst>
                <a:latin typeface="Papyrus" pitchFamily="66" charset="0"/>
              </a:rPr>
            </a:br>
            <a:r>
              <a:rPr lang="ru-RU" sz="2800" b="1" dirty="0" err="1" smtClean="0">
                <a:solidFill>
                  <a:srgbClr val="C00000"/>
                </a:solidFill>
                <a:effectLst>
                  <a:outerShdw blurRad="38100" dist="38100" dir="2700000" algn="tl">
                    <a:srgbClr val="000000">
                      <a:alpha val="43137"/>
                    </a:srgbClr>
                  </a:outerShdw>
                </a:effectLst>
                <a:latin typeface="Papyrus" pitchFamily="66" charset="0"/>
              </a:rPr>
              <a:t>Meal</a:t>
            </a:r>
            <a:r>
              <a:rPr lang="ru-RU" sz="2800" b="1" dirty="0" smtClean="0">
                <a:solidFill>
                  <a:srgbClr val="C00000"/>
                </a:solidFill>
                <a:effectLst>
                  <a:outerShdw blurRad="38100" dist="38100" dir="2700000" algn="tl">
                    <a:srgbClr val="000000">
                      <a:alpha val="43137"/>
                    </a:srgbClr>
                  </a:outerShdw>
                </a:effectLst>
                <a:latin typeface="Papyrus" pitchFamily="66" charset="0"/>
              </a:rPr>
              <a:t> </a:t>
            </a:r>
            <a:r>
              <a:rPr lang="ru-RU" sz="2800" b="1" dirty="0" err="1" smtClean="0">
                <a:solidFill>
                  <a:srgbClr val="C00000"/>
                </a:solidFill>
                <a:effectLst>
                  <a:outerShdw blurRad="38100" dist="38100" dir="2700000" algn="tl">
                    <a:srgbClr val="000000">
                      <a:alpha val="43137"/>
                    </a:srgbClr>
                  </a:outerShdw>
                </a:effectLst>
                <a:latin typeface="Papyrus" pitchFamily="66" charset="0"/>
              </a:rPr>
              <a:t>with</a:t>
            </a:r>
            <a:r>
              <a:rPr lang="ru-RU" sz="2800" b="1" dirty="0" smtClean="0">
                <a:solidFill>
                  <a:srgbClr val="C00000"/>
                </a:solidFill>
                <a:effectLst>
                  <a:outerShdw blurRad="38100" dist="38100" dir="2700000" algn="tl">
                    <a:srgbClr val="000000">
                      <a:alpha val="43137"/>
                    </a:srgbClr>
                  </a:outerShdw>
                </a:effectLst>
                <a:latin typeface="Papyrus" pitchFamily="66" charset="0"/>
              </a:rPr>
              <a:t> </a:t>
            </a:r>
            <a:r>
              <a:rPr lang="ru-RU" sz="2800" b="1" dirty="0" err="1" smtClean="0">
                <a:solidFill>
                  <a:srgbClr val="C00000"/>
                </a:solidFill>
                <a:effectLst>
                  <a:outerShdw blurRad="38100" dist="38100" dir="2700000" algn="tl">
                    <a:srgbClr val="000000">
                      <a:alpha val="43137"/>
                    </a:srgbClr>
                  </a:outerShdw>
                </a:effectLst>
                <a:latin typeface="Papyrus" pitchFamily="66" charset="0"/>
              </a:rPr>
              <a:t>dried</a:t>
            </a:r>
            <a:r>
              <a:rPr lang="en-US" sz="2800" b="1" dirty="0" smtClean="0">
                <a:solidFill>
                  <a:srgbClr val="C00000"/>
                </a:solidFill>
                <a:effectLst>
                  <a:outerShdw blurRad="38100" dist="38100" dir="2700000" algn="tl">
                    <a:srgbClr val="000000">
                      <a:alpha val="43137"/>
                    </a:srgbClr>
                  </a:outerShdw>
                </a:effectLst>
                <a:latin typeface="Papyrus" pitchFamily="66" charset="0"/>
              </a:rPr>
              <a:t/>
            </a:r>
            <a:br>
              <a:rPr lang="en-US" sz="2800" b="1" dirty="0" smtClean="0">
                <a:solidFill>
                  <a:srgbClr val="C00000"/>
                </a:solidFill>
                <a:effectLst>
                  <a:outerShdw blurRad="38100" dist="38100" dir="2700000" algn="tl">
                    <a:srgbClr val="000000">
                      <a:alpha val="43137"/>
                    </a:srgbClr>
                  </a:outerShdw>
                </a:effectLst>
                <a:latin typeface="Papyrus" pitchFamily="66" charset="0"/>
              </a:rPr>
            </a:br>
            <a:r>
              <a:rPr lang="ru-RU" sz="2800" b="1" dirty="0" err="1" smtClean="0">
                <a:solidFill>
                  <a:srgbClr val="C00000"/>
                </a:solidFill>
                <a:effectLst>
                  <a:outerShdw blurRad="38100" dist="38100" dir="2700000" algn="tl">
                    <a:srgbClr val="000000">
                      <a:alpha val="43137"/>
                    </a:srgbClr>
                  </a:outerShdw>
                </a:effectLst>
                <a:latin typeface="Papyrus" pitchFamily="66" charset="0"/>
              </a:rPr>
              <a:t>Whortleberries</a:t>
            </a:r>
            <a:r>
              <a:rPr lang="en-US" sz="2800" b="1" dirty="0" smtClean="0">
                <a:solidFill>
                  <a:srgbClr val="C00000"/>
                </a:solidFill>
                <a:effectLst>
                  <a:outerShdw blurRad="38100" dist="38100" dir="2700000" algn="tl">
                    <a:srgbClr val="000000">
                      <a:alpha val="43137"/>
                    </a:srgbClr>
                  </a:outerShdw>
                </a:effectLst>
                <a:latin typeface="Papyrus" pitchFamily="66" charset="0"/>
              </a:rPr>
              <a:t/>
            </a:r>
            <a:br>
              <a:rPr lang="en-US" sz="2800" b="1" dirty="0" smtClean="0">
                <a:solidFill>
                  <a:srgbClr val="C00000"/>
                </a:solidFill>
                <a:effectLst>
                  <a:outerShdw blurRad="38100" dist="38100" dir="2700000" algn="tl">
                    <a:srgbClr val="000000">
                      <a:alpha val="43137"/>
                    </a:srgbClr>
                  </a:outerShdw>
                </a:effectLst>
                <a:latin typeface="Papyrus" pitchFamily="66" charset="0"/>
              </a:rPr>
            </a:br>
            <a:r>
              <a:rPr lang="ru-RU" sz="2800" b="1" dirty="0" err="1" smtClean="0">
                <a:solidFill>
                  <a:srgbClr val="C00000"/>
                </a:solidFill>
                <a:effectLst>
                  <a:outerShdw blurRad="38100" dist="38100" dir="2700000" algn="tl">
                    <a:srgbClr val="000000">
                      <a:alpha val="43137"/>
                    </a:srgbClr>
                  </a:outerShdw>
                </a:effectLst>
                <a:latin typeface="Papyrus" pitchFamily="66" charset="0"/>
              </a:rPr>
              <a:t>Seethed</a:t>
            </a:r>
            <a:r>
              <a:rPr lang="ru-RU" sz="2800" b="1" dirty="0" smtClean="0">
                <a:solidFill>
                  <a:srgbClr val="C00000"/>
                </a:solidFill>
                <a:effectLst>
                  <a:outerShdw blurRad="38100" dist="38100" dir="2700000" algn="tl">
                    <a:srgbClr val="000000">
                      <a:alpha val="43137"/>
                    </a:srgbClr>
                  </a:outerShdw>
                </a:effectLst>
                <a:latin typeface="Papyrus" pitchFamily="66" charset="0"/>
              </a:rPr>
              <a:t> </a:t>
            </a:r>
            <a:r>
              <a:rPr lang="ru-RU" sz="2800" b="1" dirty="0" err="1" smtClean="0">
                <a:solidFill>
                  <a:srgbClr val="C00000"/>
                </a:solidFill>
                <a:effectLst>
                  <a:outerShdw blurRad="38100" dist="38100" dir="2700000" algn="tl">
                    <a:srgbClr val="000000">
                      <a:alpha val="43137"/>
                    </a:srgbClr>
                  </a:outerShdw>
                </a:effectLst>
                <a:latin typeface="Papyrus" pitchFamily="66" charset="0"/>
              </a:rPr>
              <a:t>Cod</a:t>
            </a:r>
            <a:r>
              <a:rPr lang="en-US" sz="2800" b="1" dirty="0" smtClean="0">
                <a:solidFill>
                  <a:srgbClr val="C00000"/>
                </a:solidFill>
                <a:effectLst>
                  <a:outerShdw blurRad="38100" dist="38100" dir="2700000" algn="tl">
                    <a:srgbClr val="000000">
                      <a:alpha val="43137"/>
                    </a:srgbClr>
                  </a:outerShdw>
                </a:effectLst>
                <a:latin typeface="Papyrus" pitchFamily="66" charset="0"/>
              </a:rPr>
              <a:t/>
            </a:r>
            <a:br>
              <a:rPr lang="en-US" sz="2800" b="1" dirty="0" smtClean="0">
                <a:solidFill>
                  <a:srgbClr val="C00000"/>
                </a:solidFill>
                <a:effectLst>
                  <a:outerShdw blurRad="38100" dist="38100" dir="2700000" algn="tl">
                    <a:srgbClr val="000000">
                      <a:alpha val="43137"/>
                    </a:srgbClr>
                  </a:outerShdw>
                </a:effectLst>
                <a:latin typeface="Papyrus" pitchFamily="66" charset="0"/>
              </a:rPr>
            </a:br>
            <a:r>
              <a:rPr lang="ru-RU" sz="2800" b="1" dirty="0" err="1" smtClean="0">
                <a:solidFill>
                  <a:srgbClr val="C00000"/>
                </a:solidFill>
                <a:effectLst>
                  <a:outerShdw blurRad="38100" dist="38100" dir="2700000" algn="tl">
                    <a:srgbClr val="000000">
                      <a:alpha val="43137"/>
                    </a:srgbClr>
                  </a:outerShdw>
                </a:effectLst>
                <a:latin typeface="Papyrus" pitchFamily="66" charset="0"/>
              </a:rPr>
              <a:t>Roasted</a:t>
            </a:r>
            <a:r>
              <a:rPr lang="ru-RU" sz="2800" b="1" dirty="0" smtClean="0">
                <a:solidFill>
                  <a:srgbClr val="C00000"/>
                </a:solidFill>
                <a:effectLst>
                  <a:outerShdw blurRad="38100" dist="38100" dir="2700000" algn="tl">
                    <a:srgbClr val="000000">
                      <a:alpha val="43137"/>
                    </a:srgbClr>
                  </a:outerShdw>
                </a:effectLst>
                <a:latin typeface="Papyrus" pitchFamily="66" charset="0"/>
              </a:rPr>
              <a:t> </a:t>
            </a:r>
            <a:r>
              <a:rPr lang="ru-RU" sz="2800" b="1" dirty="0" err="1" smtClean="0">
                <a:solidFill>
                  <a:srgbClr val="C00000"/>
                </a:solidFill>
                <a:effectLst>
                  <a:outerShdw blurRad="38100" dist="38100" dir="2700000" algn="tl">
                    <a:srgbClr val="000000">
                      <a:alpha val="43137"/>
                    </a:srgbClr>
                  </a:outerShdw>
                </a:effectLst>
                <a:latin typeface="Papyrus" pitchFamily="66" charset="0"/>
              </a:rPr>
              <a:t>Duck</a:t>
            </a:r>
            <a:r>
              <a:rPr lang="en-US" sz="2800" b="1" dirty="0" smtClean="0">
                <a:solidFill>
                  <a:srgbClr val="C00000"/>
                </a:solidFill>
                <a:effectLst>
                  <a:outerShdw blurRad="38100" dist="38100" dir="2700000" algn="tl">
                    <a:srgbClr val="000000">
                      <a:alpha val="43137"/>
                    </a:srgbClr>
                  </a:outerShdw>
                </a:effectLst>
                <a:latin typeface="Papyrus" pitchFamily="66" charset="0"/>
              </a:rPr>
              <a:t/>
            </a:r>
            <a:br>
              <a:rPr lang="en-US" sz="2800" b="1" dirty="0" smtClean="0">
                <a:solidFill>
                  <a:srgbClr val="C00000"/>
                </a:solidFill>
                <a:effectLst>
                  <a:outerShdw blurRad="38100" dist="38100" dir="2700000" algn="tl">
                    <a:srgbClr val="000000">
                      <a:alpha val="43137"/>
                    </a:srgbClr>
                  </a:outerShdw>
                </a:effectLst>
                <a:latin typeface="Papyrus" pitchFamily="66" charset="0"/>
              </a:rPr>
            </a:br>
            <a:r>
              <a:rPr lang="ru-RU" sz="2800" b="1" dirty="0" err="1" smtClean="0">
                <a:solidFill>
                  <a:srgbClr val="C00000"/>
                </a:solidFill>
                <a:effectLst>
                  <a:outerShdw blurRad="38100" dist="38100" dir="2700000" algn="tl">
                    <a:srgbClr val="000000">
                      <a:alpha val="43137"/>
                    </a:srgbClr>
                  </a:outerShdw>
                </a:effectLst>
                <a:latin typeface="Papyrus" pitchFamily="66" charset="0"/>
              </a:rPr>
              <a:t>Stewed</a:t>
            </a:r>
            <a:r>
              <a:rPr lang="ru-RU" sz="2800" b="1" dirty="0" smtClean="0">
                <a:solidFill>
                  <a:srgbClr val="C00000"/>
                </a:solidFill>
                <a:effectLst>
                  <a:outerShdw blurRad="38100" dist="38100" dir="2700000" algn="tl">
                    <a:srgbClr val="000000">
                      <a:alpha val="43137"/>
                    </a:srgbClr>
                  </a:outerShdw>
                </a:effectLst>
                <a:latin typeface="Papyrus" pitchFamily="66" charset="0"/>
              </a:rPr>
              <a:t> </a:t>
            </a:r>
            <a:r>
              <a:rPr lang="ru-RU" sz="2800" b="1" dirty="0" err="1" smtClean="0">
                <a:solidFill>
                  <a:srgbClr val="C00000"/>
                </a:solidFill>
                <a:effectLst>
                  <a:outerShdw blurRad="38100" dist="38100" dir="2700000" algn="tl">
                    <a:srgbClr val="000000">
                      <a:alpha val="43137"/>
                    </a:srgbClr>
                  </a:outerShdw>
                </a:effectLst>
                <a:latin typeface="Papyrus" pitchFamily="66" charset="0"/>
              </a:rPr>
              <a:t>Pumpkin</a:t>
            </a:r>
            <a:r>
              <a:rPr lang="en-US" sz="2800" b="1" dirty="0" smtClean="0">
                <a:solidFill>
                  <a:srgbClr val="C00000"/>
                </a:solidFill>
                <a:effectLst>
                  <a:outerShdw blurRad="38100" dist="38100" dir="2700000" algn="tl">
                    <a:srgbClr val="000000">
                      <a:alpha val="43137"/>
                    </a:srgbClr>
                  </a:outerShdw>
                </a:effectLst>
                <a:latin typeface="Papyrus" pitchFamily="66" charset="0"/>
              </a:rPr>
              <a:t/>
            </a:r>
            <a:br>
              <a:rPr lang="en-US" sz="2800" b="1" dirty="0" smtClean="0">
                <a:solidFill>
                  <a:srgbClr val="C00000"/>
                </a:solidFill>
                <a:effectLst>
                  <a:outerShdw blurRad="38100" dist="38100" dir="2700000" algn="tl">
                    <a:srgbClr val="000000">
                      <a:alpha val="43137"/>
                    </a:srgbClr>
                  </a:outerShdw>
                </a:effectLst>
                <a:latin typeface="Papyrus" pitchFamily="66" charset="0"/>
              </a:rPr>
            </a:br>
            <a:r>
              <a:rPr lang="ru-RU" sz="2800" b="1" dirty="0" err="1" smtClean="0">
                <a:solidFill>
                  <a:srgbClr val="C00000"/>
                </a:solidFill>
                <a:effectLst>
                  <a:outerShdw blurRad="38100" dist="38100" dir="2700000" algn="tl">
                    <a:srgbClr val="000000">
                      <a:alpha val="43137"/>
                    </a:srgbClr>
                  </a:outerShdw>
                </a:effectLst>
                <a:latin typeface="Papyrus" pitchFamily="66" charset="0"/>
              </a:rPr>
              <a:t>Savory</a:t>
            </a:r>
            <a:r>
              <a:rPr lang="ru-RU" sz="2800" b="1" dirty="0" smtClean="0">
                <a:solidFill>
                  <a:srgbClr val="C00000"/>
                </a:solidFill>
                <a:effectLst>
                  <a:outerShdw blurRad="38100" dist="38100" dir="2700000" algn="tl">
                    <a:srgbClr val="000000">
                      <a:alpha val="43137"/>
                    </a:srgbClr>
                  </a:outerShdw>
                </a:effectLst>
                <a:latin typeface="Papyrus" pitchFamily="66" charset="0"/>
              </a:rPr>
              <a:t> </a:t>
            </a:r>
            <a:r>
              <a:rPr lang="ru-RU" sz="2800" b="1" dirty="0" err="1" smtClean="0">
                <a:solidFill>
                  <a:srgbClr val="C00000"/>
                </a:solidFill>
                <a:effectLst>
                  <a:outerShdw blurRad="38100" dist="38100" dir="2700000" algn="tl">
                    <a:srgbClr val="000000">
                      <a:alpha val="43137"/>
                    </a:srgbClr>
                  </a:outerShdw>
                </a:effectLst>
                <a:latin typeface="Papyrus" pitchFamily="66" charset="0"/>
              </a:rPr>
              <a:t>Pudding</a:t>
            </a:r>
            <a:r>
              <a:rPr lang="ru-RU" sz="2800" b="1" dirty="0" smtClean="0">
                <a:solidFill>
                  <a:srgbClr val="C00000"/>
                </a:solidFill>
                <a:effectLst>
                  <a:outerShdw blurRad="38100" dist="38100" dir="2700000" algn="tl">
                    <a:srgbClr val="000000">
                      <a:alpha val="43137"/>
                    </a:srgbClr>
                  </a:outerShdw>
                </a:effectLst>
                <a:latin typeface="Papyrus" pitchFamily="66" charset="0"/>
              </a:rPr>
              <a:t> </a:t>
            </a:r>
            <a:r>
              <a:rPr lang="ru-RU" sz="2800" b="1" dirty="0" err="1" smtClean="0">
                <a:solidFill>
                  <a:srgbClr val="C00000"/>
                </a:solidFill>
                <a:effectLst>
                  <a:outerShdw blurRad="38100" dist="38100" dir="2700000" algn="tl">
                    <a:srgbClr val="000000">
                      <a:alpha val="43137"/>
                    </a:srgbClr>
                  </a:outerShdw>
                </a:effectLst>
                <a:latin typeface="Papyrus" pitchFamily="66" charset="0"/>
              </a:rPr>
              <a:t>of</a:t>
            </a:r>
            <a:r>
              <a:rPr lang="ru-RU" sz="2800" b="1" dirty="0" smtClean="0">
                <a:solidFill>
                  <a:srgbClr val="C00000"/>
                </a:solidFill>
                <a:effectLst>
                  <a:outerShdw blurRad="38100" dist="38100" dir="2700000" algn="tl">
                    <a:srgbClr val="000000">
                      <a:alpha val="43137"/>
                    </a:srgbClr>
                  </a:outerShdw>
                </a:effectLst>
                <a:latin typeface="Papyrus" pitchFamily="66" charset="0"/>
              </a:rPr>
              <a:t> </a:t>
            </a:r>
            <a:r>
              <a:rPr lang="ru-RU" sz="2800" b="1" dirty="0" err="1" smtClean="0">
                <a:solidFill>
                  <a:srgbClr val="C00000"/>
                </a:solidFill>
                <a:effectLst>
                  <a:outerShdw blurRad="38100" dist="38100" dir="2700000" algn="tl">
                    <a:srgbClr val="000000">
                      <a:alpha val="43137"/>
                    </a:srgbClr>
                  </a:outerShdw>
                </a:effectLst>
                <a:latin typeface="Papyrus" pitchFamily="66" charset="0"/>
              </a:rPr>
              <a:t>Hominy</a:t>
            </a:r>
            <a:r>
              <a:rPr lang="en-US" sz="2800" b="1" dirty="0" smtClean="0">
                <a:solidFill>
                  <a:srgbClr val="C00000"/>
                </a:solidFill>
                <a:effectLst>
                  <a:outerShdw blurRad="38100" dist="38100" dir="2700000" algn="tl">
                    <a:srgbClr val="000000">
                      <a:alpha val="43137"/>
                    </a:srgbClr>
                  </a:outerShdw>
                </a:effectLst>
                <a:latin typeface="Papyrus" pitchFamily="66" charset="0"/>
              </a:rPr>
              <a:t/>
            </a:r>
            <a:br>
              <a:rPr lang="en-US" sz="2800" b="1" dirty="0" smtClean="0">
                <a:solidFill>
                  <a:srgbClr val="C00000"/>
                </a:solidFill>
                <a:effectLst>
                  <a:outerShdw blurRad="38100" dist="38100" dir="2700000" algn="tl">
                    <a:srgbClr val="000000">
                      <a:alpha val="43137"/>
                    </a:srgbClr>
                  </a:outerShdw>
                </a:effectLst>
                <a:latin typeface="Papyrus" pitchFamily="66" charset="0"/>
              </a:rPr>
            </a:br>
            <a:r>
              <a:rPr lang="ru-RU" sz="2800" b="1" dirty="0" err="1" smtClean="0">
                <a:solidFill>
                  <a:srgbClr val="C00000"/>
                </a:solidFill>
                <a:effectLst>
                  <a:outerShdw blurRad="38100" dist="38100" dir="2700000" algn="tl">
                    <a:srgbClr val="000000">
                      <a:alpha val="43137"/>
                    </a:srgbClr>
                  </a:outerShdw>
                </a:effectLst>
                <a:latin typeface="Papyrus" pitchFamily="66" charset="0"/>
              </a:rPr>
              <a:t>Fruit</a:t>
            </a:r>
            <a:r>
              <a:rPr lang="ru-RU" sz="2800" b="1" dirty="0" smtClean="0">
                <a:solidFill>
                  <a:srgbClr val="C00000"/>
                </a:solidFill>
                <a:effectLst>
                  <a:outerShdw blurRad="38100" dist="38100" dir="2700000" algn="tl">
                    <a:srgbClr val="000000">
                      <a:alpha val="43137"/>
                    </a:srgbClr>
                  </a:outerShdw>
                </a:effectLst>
                <a:latin typeface="Papyrus" pitchFamily="66" charset="0"/>
              </a:rPr>
              <a:t> </a:t>
            </a:r>
            <a:r>
              <a:rPr lang="ru-RU" sz="2800" b="1" dirty="0" err="1" smtClean="0">
                <a:solidFill>
                  <a:srgbClr val="C00000"/>
                </a:solidFill>
                <a:effectLst>
                  <a:outerShdw blurRad="38100" dist="38100" dir="2700000" algn="tl">
                    <a:srgbClr val="000000">
                      <a:alpha val="43137"/>
                    </a:srgbClr>
                  </a:outerShdw>
                </a:effectLst>
                <a:latin typeface="Papyrus" pitchFamily="66" charset="0"/>
              </a:rPr>
              <a:t>and</a:t>
            </a:r>
            <a:r>
              <a:rPr lang="ru-RU" sz="2800" b="1" dirty="0" smtClean="0">
                <a:solidFill>
                  <a:srgbClr val="C00000"/>
                </a:solidFill>
                <a:effectLst>
                  <a:outerShdw blurRad="38100" dist="38100" dir="2700000" algn="tl">
                    <a:srgbClr val="000000">
                      <a:alpha val="43137"/>
                    </a:srgbClr>
                  </a:outerShdw>
                </a:effectLst>
                <a:latin typeface="Papyrus" pitchFamily="66" charset="0"/>
              </a:rPr>
              <a:t> </a:t>
            </a:r>
            <a:r>
              <a:rPr lang="ru-RU" sz="2800" b="1" dirty="0" err="1" smtClean="0">
                <a:solidFill>
                  <a:srgbClr val="C00000"/>
                </a:solidFill>
                <a:effectLst>
                  <a:outerShdw blurRad="38100" dist="38100" dir="2700000" algn="tl">
                    <a:srgbClr val="000000">
                      <a:alpha val="43137"/>
                    </a:srgbClr>
                  </a:outerShdw>
                </a:effectLst>
                <a:latin typeface="Papyrus" pitchFamily="66" charset="0"/>
              </a:rPr>
              <a:t>Holland</a:t>
            </a:r>
            <a:r>
              <a:rPr lang="ru-RU" sz="2800" b="1" dirty="0" smtClean="0">
                <a:solidFill>
                  <a:srgbClr val="C00000"/>
                </a:solidFill>
                <a:effectLst>
                  <a:outerShdw blurRad="38100" dist="38100" dir="2700000" algn="tl">
                    <a:srgbClr val="000000">
                      <a:alpha val="43137"/>
                    </a:srgbClr>
                  </a:outerShdw>
                </a:effectLst>
                <a:latin typeface="Papyrus" pitchFamily="66" charset="0"/>
              </a:rPr>
              <a:t> </a:t>
            </a:r>
            <a:r>
              <a:rPr lang="ru-RU" sz="2800" b="1" dirty="0" err="1" smtClean="0">
                <a:solidFill>
                  <a:srgbClr val="C00000"/>
                </a:solidFill>
                <a:effectLst>
                  <a:outerShdw blurRad="38100" dist="38100" dir="2700000" algn="tl">
                    <a:srgbClr val="000000">
                      <a:alpha val="43137"/>
                    </a:srgbClr>
                  </a:outerShdw>
                </a:effectLst>
                <a:latin typeface="Papyrus" pitchFamily="66" charset="0"/>
              </a:rPr>
              <a:t>Cheese</a:t>
            </a:r>
            <a:r>
              <a:rPr lang="ru-RU" sz="2800" b="1" dirty="0" smtClean="0">
                <a:solidFill>
                  <a:srgbClr val="C00000"/>
                </a:solidFill>
                <a:effectLst>
                  <a:outerShdw blurRad="38100" dist="38100" dir="2700000" algn="tl">
                    <a:srgbClr val="000000">
                      <a:alpha val="43137"/>
                    </a:srgbClr>
                  </a:outerShdw>
                </a:effectLst>
                <a:latin typeface="Papyrus" pitchFamily="66" charset="0"/>
              </a:rPr>
              <a:t/>
            </a:r>
            <a:br>
              <a:rPr lang="ru-RU" sz="2800" b="1" dirty="0" smtClean="0">
                <a:solidFill>
                  <a:srgbClr val="C00000"/>
                </a:solidFill>
                <a:effectLst>
                  <a:outerShdw blurRad="38100" dist="38100" dir="2700000" algn="tl">
                    <a:srgbClr val="000000">
                      <a:alpha val="43137"/>
                    </a:srgbClr>
                  </a:outerShdw>
                </a:effectLst>
                <a:latin typeface="Papyrus" pitchFamily="66" charset="0"/>
              </a:rPr>
            </a:br>
            <a:endParaRPr lang="ru-RU" sz="2800" dirty="0"/>
          </a:p>
        </p:txBody>
      </p:sp>
      <p:pic>
        <p:nvPicPr>
          <p:cNvPr id="3" name="Picture 2" descr="C:\Documents and Settings\User\Рабочий стол\в интергу\День благодарения\New_England_Thanksgiving_Dinner[1].jpg"/>
          <p:cNvPicPr>
            <a:picLocks noChangeAspect="1" noChangeArrowheads="1"/>
          </p:cNvPicPr>
          <p:nvPr/>
        </p:nvPicPr>
        <p:blipFill>
          <a:blip r:embed="rId2" cstate="print"/>
          <a:srcRect/>
          <a:stretch>
            <a:fillRect/>
          </a:stretch>
        </p:blipFill>
        <p:spPr bwMode="auto">
          <a:xfrm>
            <a:off x="3786182" y="0"/>
            <a:ext cx="5357818" cy="6876000"/>
          </a:xfrm>
          <a:prstGeom prst="rect">
            <a:avLst/>
          </a:prstGeom>
          <a:solidFill>
            <a:srgbClr val="FFFFCC"/>
          </a:solidFill>
          <a:ln w="28575">
            <a:solidFill>
              <a:srgbClr val="C00000"/>
            </a:solidFill>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357166"/>
            <a:ext cx="8572560" cy="5715040"/>
          </a:xfrm>
        </p:spPr>
        <p:txBody>
          <a:bodyPr>
            <a:normAutofit fontScale="92500"/>
          </a:bodyPr>
          <a:lstStyle/>
          <a:p>
            <a:pPr>
              <a:spcBef>
                <a:spcPct val="0"/>
              </a:spcBef>
              <a:defRPr/>
            </a:pPr>
            <a:r>
              <a:rPr lang="en-US" sz="6000" b="1" dirty="0" smtClean="0">
                <a:solidFill>
                  <a:srgbClr val="002060"/>
                </a:solidFill>
                <a:effectLst>
                  <a:outerShdw blurRad="38100" dist="38100" dir="2700000" algn="tl">
                    <a:srgbClr val="000000">
                      <a:alpha val="43137"/>
                    </a:srgbClr>
                  </a:outerShdw>
                </a:effectLst>
                <a:latin typeface="Papyrus" pitchFamily="66" charset="0"/>
              </a:rPr>
              <a:t>On the fourth Thursday in November the Americans celebrate the holiday called Thanksgiving. </a:t>
            </a:r>
            <a:endParaRPr lang="ru-RU" sz="6000" b="1" dirty="0" smtClean="0">
              <a:solidFill>
                <a:srgbClr val="002060"/>
              </a:solidFill>
              <a:effectLst>
                <a:outerShdw blurRad="38100" dist="38100" dir="2700000" algn="tl">
                  <a:srgbClr val="000000">
                    <a:alpha val="43137"/>
                  </a:srgbClr>
                </a:outerShdw>
              </a:effectLst>
              <a:latin typeface="Papyrus" pitchFamily="66" charset="0"/>
            </a:endParaRPr>
          </a:p>
          <a:p>
            <a:pPr>
              <a:spcBef>
                <a:spcPct val="0"/>
              </a:spcBef>
              <a:defRPr/>
            </a:pPr>
            <a:r>
              <a:rPr lang="en-US" sz="6000" b="1" dirty="0" smtClean="0">
                <a:solidFill>
                  <a:srgbClr val="002060"/>
                </a:solidFill>
                <a:effectLst>
                  <a:outerShdw blurRad="38100" dist="38100" dir="2700000" algn="tl">
                    <a:srgbClr val="000000">
                      <a:alpha val="43137"/>
                    </a:srgbClr>
                  </a:outerShdw>
                </a:effectLst>
                <a:latin typeface="Papyrus" pitchFamily="66" charset="0"/>
              </a:rPr>
              <a:t>It is a national holiday. </a:t>
            </a:r>
            <a:endParaRPr lang="ru-RU" sz="6000" b="1" dirty="0" smtClean="0">
              <a:solidFill>
                <a:srgbClr val="002060"/>
              </a:solidFill>
              <a:effectLst>
                <a:outerShdw blurRad="38100" dist="38100" dir="2700000" algn="tl">
                  <a:srgbClr val="000000">
                    <a:alpha val="43137"/>
                  </a:srgbClr>
                </a:outerShdw>
              </a:effectLst>
              <a:latin typeface="Papyrus" pitchFamily="66" charset="0"/>
            </a:endParaRPr>
          </a:p>
          <a:p>
            <a:endParaRPr lang="ru-RU"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429000"/>
            <a:ext cx="9144000" cy="3429000"/>
          </a:xfrm>
        </p:spPr>
        <p:txBody>
          <a:bodyPr>
            <a:normAutofit/>
          </a:bodyPr>
          <a:lstStyle/>
          <a:p>
            <a:r>
              <a:rPr lang="ru-RU" sz="3200" b="1" dirty="0" err="1" smtClean="0">
                <a:solidFill>
                  <a:srgbClr val="002060"/>
                </a:solidFill>
                <a:effectLst>
                  <a:outerShdw blurRad="38100" dist="38100" dir="2700000" algn="tl">
                    <a:srgbClr val="000000">
                      <a:alpha val="43137"/>
                    </a:srgbClr>
                  </a:outerShdw>
                </a:effectLst>
                <a:latin typeface="Papyrus" pitchFamily="66" charset="0"/>
              </a:rPr>
              <a:t>Thanksgiving</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remained</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a</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custom</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unsanctified</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by</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law</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until</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President</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Roosevelt</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signed</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a</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bill</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on</a:t>
            </a:r>
            <a:r>
              <a:rPr lang="ru-RU" sz="3200" b="1" dirty="0" smtClean="0">
                <a:solidFill>
                  <a:srgbClr val="002060"/>
                </a:solidFill>
                <a:effectLst>
                  <a:outerShdw blurRad="38100" dist="38100" dir="2700000" algn="tl">
                    <a:srgbClr val="000000">
                      <a:alpha val="43137"/>
                    </a:srgbClr>
                  </a:outerShdw>
                </a:effectLst>
                <a:latin typeface="Papyrus" pitchFamily="66" charset="0"/>
              </a:rPr>
              <a:t> 26 </a:t>
            </a:r>
            <a:r>
              <a:rPr lang="ru-RU" sz="3200" b="1" dirty="0" err="1" smtClean="0">
                <a:solidFill>
                  <a:srgbClr val="002060"/>
                </a:solidFill>
                <a:effectLst>
                  <a:outerShdw blurRad="38100" dist="38100" dir="2700000" algn="tl">
                    <a:srgbClr val="000000">
                      <a:alpha val="43137"/>
                    </a:srgbClr>
                  </a:outerShdw>
                </a:effectLst>
                <a:latin typeface="Papyrus" pitchFamily="66" charset="0"/>
              </a:rPr>
              <a:t>November</a:t>
            </a:r>
            <a:r>
              <a:rPr lang="ru-RU" sz="3200" b="1" dirty="0" smtClean="0">
                <a:solidFill>
                  <a:srgbClr val="002060"/>
                </a:solidFill>
                <a:effectLst>
                  <a:outerShdw blurRad="38100" dist="38100" dir="2700000" algn="tl">
                    <a:srgbClr val="000000">
                      <a:alpha val="43137"/>
                    </a:srgbClr>
                  </a:outerShdw>
                </a:effectLst>
                <a:latin typeface="Papyrus" pitchFamily="66" charset="0"/>
              </a:rPr>
              <a:t> 1941 </a:t>
            </a:r>
            <a:r>
              <a:rPr lang="ru-RU" sz="3200" b="1" dirty="0" err="1" smtClean="0">
                <a:solidFill>
                  <a:srgbClr val="002060"/>
                </a:solidFill>
                <a:effectLst>
                  <a:outerShdw blurRad="38100" dist="38100" dir="2700000" algn="tl">
                    <a:srgbClr val="000000">
                      <a:alpha val="43137"/>
                    </a:srgbClr>
                  </a:outerShdw>
                </a:effectLst>
                <a:latin typeface="Papyrus" pitchFamily="66" charset="0"/>
              </a:rPr>
              <a:t>that</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established</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the</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fourth</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Thursday</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in</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November</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as</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the</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national</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Thanksgiving</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public</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ru-RU" sz="3200" b="1" dirty="0" err="1" smtClean="0">
                <a:solidFill>
                  <a:srgbClr val="002060"/>
                </a:solidFill>
                <a:effectLst>
                  <a:outerShdw blurRad="38100" dist="38100" dir="2700000" algn="tl">
                    <a:srgbClr val="000000">
                      <a:alpha val="43137"/>
                    </a:srgbClr>
                  </a:outerShdw>
                </a:effectLst>
                <a:latin typeface="Papyrus" pitchFamily="66" charset="0"/>
              </a:rPr>
              <a:t>holiday</a:t>
            </a:r>
            <a:r>
              <a:rPr lang="ru-RU" sz="3200" b="1" dirty="0" smtClean="0">
                <a:solidFill>
                  <a:srgbClr val="002060"/>
                </a:solidFill>
                <a:effectLst>
                  <a:outerShdw blurRad="38100" dist="38100" dir="2700000" algn="tl">
                    <a:srgbClr val="000000">
                      <a:alpha val="43137"/>
                    </a:srgbClr>
                  </a:outerShdw>
                </a:effectLst>
                <a:latin typeface="Papyrus" pitchFamily="66" charset="0"/>
              </a:rPr>
              <a:t> </a:t>
            </a:r>
            <a:r>
              <a:rPr lang="en-US" sz="3200" b="1" dirty="0" smtClean="0">
                <a:solidFill>
                  <a:srgbClr val="002060"/>
                </a:solidFill>
                <a:effectLst>
                  <a:outerShdw blurRad="38100" dist="38100" dir="2700000" algn="tl">
                    <a:srgbClr val="000000">
                      <a:alpha val="43137"/>
                    </a:srgbClr>
                  </a:outerShdw>
                </a:effectLst>
                <a:latin typeface="Papyrus" pitchFamily="66" charset="0"/>
              </a:rPr>
              <a:t>.</a:t>
            </a:r>
            <a:r>
              <a:rPr lang="ru-RU" b="1" dirty="0" smtClean="0">
                <a:solidFill>
                  <a:srgbClr val="002060"/>
                </a:solidFill>
                <a:effectLst>
                  <a:outerShdw blurRad="38100" dist="38100" dir="2700000" algn="tl">
                    <a:srgbClr val="000000">
                      <a:alpha val="43137"/>
                    </a:srgbClr>
                  </a:outerShdw>
                </a:effectLst>
                <a:latin typeface="Papyrus" pitchFamily="66" charset="0"/>
              </a:rPr>
              <a:t/>
            </a:r>
            <a:br>
              <a:rPr lang="ru-RU" b="1" dirty="0" smtClean="0">
                <a:solidFill>
                  <a:srgbClr val="002060"/>
                </a:solidFill>
                <a:effectLst>
                  <a:outerShdw blurRad="38100" dist="38100" dir="2700000" algn="tl">
                    <a:srgbClr val="000000">
                      <a:alpha val="43137"/>
                    </a:srgbClr>
                  </a:outerShdw>
                </a:effectLst>
                <a:latin typeface="Papyrus" pitchFamily="66" charset="0"/>
              </a:rPr>
            </a:br>
            <a:endParaRPr lang="ru-RU" dirty="0"/>
          </a:p>
        </p:txBody>
      </p:sp>
      <p:pic>
        <p:nvPicPr>
          <p:cNvPr id="3" name="Picture 1" descr="C:\Documents and Settings\User\Рабочий стол\в интергу\День благодарения\131944_f520[1].jpg"/>
          <p:cNvPicPr>
            <a:picLocks noChangeAspect="1" noChangeArrowheads="1"/>
          </p:cNvPicPr>
          <p:nvPr/>
        </p:nvPicPr>
        <p:blipFill>
          <a:blip r:embed="rId2"/>
          <a:srcRect/>
          <a:stretch>
            <a:fillRect/>
          </a:stretch>
        </p:blipFill>
        <p:spPr bwMode="auto">
          <a:xfrm>
            <a:off x="119066" y="138113"/>
            <a:ext cx="4896000" cy="3323631"/>
          </a:xfrm>
          <a:prstGeom prst="rect">
            <a:avLst/>
          </a:prstGeom>
          <a:solidFill>
            <a:srgbClr val="FFFFCC"/>
          </a:solidFill>
          <a:ln w="28575">
            <a:solidFill>
              <a:srgbClr val="C00000"/>
            </a:solidFill>
          </a:ln>
        </p:spPr>
      </p:pic>
      <p:pic>
        <p:nvPicPr>
          <p:cNvPr id="4" name="Picture 2" descr="C:\Documents and Settings\User\Рабочий стол\в интергу\День благодарения\thanks5[1].jpg"/>
          <p:cNvPicPr>
            <a:picLocks noChangeAspect="1" noChangeArrowheads="1"/>
          </p:cNvPicPr>
          <p:nvPr/>
        </p:nvPicPr>
        <p:blipFill>
          <a:blip r:embed="rId3"/>
          <a:srcRect/>
          <a:stretch>
            <a:fillRect/>
          </a:stretch>
        </p:blipFill>
        <p:spPr bwMode="auto">
          <a:xfrm>
            <a:off x="5127682" y="142852"/>
            <a:ext cx="4016318" cy="3357586"/>
          </a:xfrm>
          <a:prstGeom prst="rect">
            <a:avLst/>
          </a:prstGeom>
          <a:solidFill>
            <a:srgbClr val="FFFFCC"/>
          </a:solidFill>
          <a:ln w="28575">
            <a:solidFill>
              <a:srgbClr val="C00000"/>
            </a:solidFill>
          </a:ln>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86058"/>
          </a:xfrm>
        </p:spPr>
        <p:txBody>
          <a:bodyPr>
            <a:normAutofit/>
          </a:bodyPr>
          <a:lstStyle/>
          <a:p>
            <a:r>
              <a:rPr lang="en-US" b="1" dirty="0" smtClean="0">
                <a:solidFill>
                  <a:srgbClr val="002060"/>
                </a:solidFill>
                <a:latin typeface="Papyrus"/>
              </a:rPr>
              <a:t>Thanksgiving Cards should be sent to everyone who has helped you in your life. </a:t>
            </a:r>
            <a:r>
              <a:rPr lang="en-US" dirty="0" smtClean="0"/>
              <a:t/>
            </a:r>
            <a:br>
              <a:rPr lang="en-US" dirty="0" smtClean="0"/>
            </a:br>
            <a:endParaRPr lang="ru-RU" dirty="0"/>
          </a:p>
        </p:txBody>
      </p:sp>
      <p:pic>
        <p:nvPicPr>
          <p:cNvPr id="3" name="Picture 3" descr="C:\Documents and Settings\user\Рабочий стол\МИР вокруг нас\Страны мира\США праздники\6711-e-thanksgiving.jpg"/>
          <p:cNvPicPr>
            <a:picLocks noChangeAspect="1" noChangeArrowheads="1"/>
          </p:cNvPicPr>
          <p:nvPr/>
        </p:nvPicPr>
        <p:blipFill>
          <a:blip r:embed="rId2" cstate="print"/>
          <a:srcRect/>
          <a:stretch>
            <a:fillRect/>
          </a:stretch>
        </p:blipFill>
        <p:spPr bwMode="auto">
          <a:xfrm>
            <a:off x="0" y="2214554"/>
            <a:ext cx="2538000" cy="4000528"/>
          </a:xfrm>
          <a:prstGeom prst="rect">
            <a:avLst/>
          </a:prstGeom>
          <a:solidFill>
            <a:srgbClr val="FFFFCC"/>
          </a:solidFill>
          <a:ln w="28575">
            <a:solidFill>
              <a:srgbClr val="C00000"/>
            </a:solidFill>
          </a:ln>
        </p:spPr>
      </p:pic>
      <p:pic>
        <p:nvPicPr>
          <p:cNvPr id="4" name="Picture 2" descr="http://www.taccuinistorici.it/preview_images/ricetta/854_0.jpg"/>
          <p:cNvPicPr>
            <a:picLocks noChangeAspect="1" noChangeArrowheads="1"/>
          </p:cNvPicPr>
          <p:nvPr/>
        </p:nvPicPr>
        <p:blipFill>
          <a:blip r:embed="rId3"/>
          <a:srcRect/>
          <a:stretch>
            <a:fillRect/>
          </a:stretch>
        </p:blipFill>
        <p:spPr bwMode="auto">
          <a:xfrm>
            <a:off x="2571736" y="4626000"/>
            <a:ext cx="3294471" cy="2232000"/>
          </a:xfrm>
          <a:prstGeom prst="rect">
            <a:avLst/>
          </a:prstGeom>
          <a:solidFill>
            <a:srgbClr val="FFFFCC"/>
          </a:solidFill>
          <a:ln w="28575">
            <a:solidFill>
              <a:srgbClr val="C00000"/>
            </a:solidFill>
          </a:ln>
        </p:spPr>
      </p:pic>
      <p:pic>
        <p:nvPicPr>
          <p:cNvPr id="5" name="Picture 6" descr="Картинка 22 из 21042">
            <a:hlinkClick r:id="rId4"/>
          </p:cNvPr>
          <p:cNvPicPr>
            <a:picLocks noChangeAspect="1" noChangeArrowheads="1"/>
          </p:cNvPicPr>
          <p:nvPr/>
        </p:nvPicPr>
        <p:blipFill>
          <a:blip r:embed="rId5" cstate="print"/>
          <a:srcRect/>
          <a:stretch>
            <a:fillRect/>
          </a:stretch>
        </p:blipFill>
        <p:spPr bwMode="auto">
          <a:xfrm>
            <a:off x="2571736" y="2143116"/>
            <a:ext cx="3286148" cy="2643206"/>
          </a:xfrm>
          <a:prstGeom prst="rect">
            <a:avLst/>
          </a:prstGeom>
          <a:solidFill>
            <a:srgbClr val="FFFFCC"/>
          </a:solidFill>
          <a:ln w="28575">
            <a:solidFill>
              <a:srgbClr val="C00000"/>
            </a:solidFill>
          </a:ln>
        </p:spPr>
      </p:pic>
      <p:pic>
        <p:nvPicPr>
          <p:cNvPr id="6" name="Picture 4" descr="Картинка 18 из 21042">
            <a:hlinkClick r:id="rId6"/>
          </p:cNvPr>
          <p:cNvPicPr>
            <a:picLocks noChangeAspect="1" noChangeArrowheads="1"/>
          </p:cNvPicPr>
          <p:nvPr/>
        </p:nvPicPr>
        <p:blipFill>
          <a:blip r:embed="rId7" cstate="print"/>
          <a:srcRect/>
          <a:stretch>
            <a:fillRect/>
          </a:stretch>
        </p:blipFill>
        <p:spPr bwMode="auto">
          <a:xfrm>
            <a:off x="5857884" y="2143116"/>
            <a:ext cx="3286116" cy="4714884"/>
          </a:xfrm>
          <a:prstGeom prst="rect">
            <a:avLst/>
          </a:prstGeom>
          <a:solidFill>
            <a:srgbClr val="FFFFCC"/>
          </a:solidFill>
          <a:ln w="28575">
            <a:solidFill>
              <a:srgbClr val="C00000"/>
            </a:solidFill>
          </a:ln>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user\Рабочий стол\МИР вокруг нас\Страны мира\США праздники\happy-thanksgiving-day.png"/>
          <p:cNvPicPr>
            <a:picLocks noChangeAspect="1" noChangeArrowheads="1"/>
          </p:cNvPicPr>
          <p:nvPr/>
        </p:nvPicPr>
        <p:blipFill>
          <a:blip r:embed="rId2" cstate="print"/>
          <a:srcRect l="7553" t="13322" r="7704" b="39320"/>
          <a:stretch>
            <a:fillRect/>
          </a:stretch>
        </p:blipFill>
        <p:spPr bwMode="auto">
          <a:xfrm>
            <a:off x="2071688" y="2201863"/>
            <a:ext cx="5214937" cy="2370137"/>
          </a:xfrm>
          <a:prstGeom prst="rect">
            <a:avLst/>
          </a:prstGeom>
          <a:solidFill>
            <a:srgbClr val="FFFFCC"/>
          </a:solidFill>
          <a:ln w="28575">
            <a:solidFill>
              <a:srgbClr val="C00000"/>
            </a:solidFill>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85720" y="3786166"/>
            <a:ext cx="8715436" cy="3071834"/>
          </a:xfrm>
        </p:spPr>
        <p:txBody>
          <a:bodyPr>
            <a:normAutofit/>
          </a:bodyPr>
          <a:lstStyle/>
          <a:p>
            <a:r>
              <a:rPr lang="en-US" sz="4800" b="1" dirty="0" smtClean="0">
                <a:solidFill>
                  <a:srgbClr val="002060"/>
                </a:solidFill>
                <a:effectLst>
                  <a:outerShdw blurRad="38100" dist="38100" dir="2700000" algn="tl">
                    <a:srgbClr val="000000">
                      <a:alpha val="43137"/>
                    </a:srgbClr>
                  </a:outerShdw>
                </a:effectLst>
                <a:latin typeface="Papyrus" pitchFamily="66" charset="0"/>
              </a:rPr>
              <a:t>Thanksgiving</a:t>
            </a:r>
            <a:r>
              <a:rPr lang="ru-RU" sz="4800" b="1" dirty="0" smtClean="0">
                <a:solidFill>
                  <a:srgbClr val="002060"/>
                </a:solidFill>
                <a:effectLst>
                  <a:outerShdw blurRad="38100" dist="38100" dir="2700000" algn="tl">
                    <a:srgbClr val="000000">
                      <a:alpha val="43137"/>
                    </a:srgbClr>
                  </a:outerShdw>
                </a:effectLst>
                <a:latin typeface="Papyrus" pitchFamily="66" charset="0"/>
              </a:rPr>
              <a:t> </a:t>
            </a:r>
            <a:r>
              <a:rPr lang="en-US" sz="4800" b="1" dirty="0" smtClean="0">
                <a:solidFill>
                  <a:srgbClr val="002060"/>
                </a:solidFill>
                <a:effectLst>
                  <a:outerShdw blurRad="38100" dist="38100" dir="2700000" algn="tl">
                    <a:srgbClr val="000000">
                      <a:alpha val="43137"/>
                    </a:srgbClr>
                  </a:outerShdw>
                </a:effectLst>
                <a:latin typeface="Papyrus" pitchFamily="66" charset="0"/>
              </a:rPr>
              <a:t>day symbolizes the joy of loving, caring, sharing.</a:t>
            </a:r>
            <a:endParaRPr lang="ru-RU" sz="4800" b="1" dirty="0" smtClean="0">
              <a:solidFill>
                <a:srgbClr val="002060"/>
              </a:solidFill>
              <a:effectLst>
                <a:outerShdw blurRad="38100" dist="38100" dir="2700000" algn="tl">
                  <a:srgbClr val="000000">
                    <a:alpha val="43137"/>
                  </a:srgbClr>
                </a:outerShdw>
              </a:effectLst>
              <a:latin typeface="Papyrus" pitchFamily="66" charset="0"/>
            </a:endParaRPr>
          </a:p>
          <a:p>
            <a:endParaRPr lang="ru-RU" dirty="0"/>
          </a:p>
        </p:txBody>
      </p:sp>
      <p:pic>
        <p:nvPicPr>
          <p:cNvPr id="4" name="Picture 2" descr="C:\Users\User\Desktop\День благодарения\thanksgiving_day_graphics1[1].gif"/>
          <p:cNvPicPr>
            <a:picLocks noChangeAspect="1" noChangeArrowheads="1"/>
          </p:cNvPicPr>
          <p:nvPr/>
        </p:nvPicPr>
        <p:blipFill>
          <a:blip r:embed="rId2" cstate="print"/>
          <a:srcRect/>
          <a:stretch>
            <a:fillRect/>
          </a:stretch>
        </p:blipFill>
        <p:spPr bwMode="auto">
          <a:xfrm>
            <a:off x="285720" y="214290"/>
            <a:ext cx="8501122" cy="3900489"/>
          </a:xfrm>
          <a:prstGeom prst="rect">
            <a:avLst/>
          </a:prstGeom>
          <a:ln w="28575">
            <a:solidFill>
              <a:srgbClr val="C00000"/>
            </a:solid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928934"/>
          </a:xfrm>
        </p:spPr>
        <p:txBody>
          <a:bodyPr>
            <a:normAutofit fontScale="90000"/>
          </a:bodyPr>
          <a:lstStyle/>
          <a:p>
            <a:r>
              <a:rPr lang="en-GB" b="1" dirty="0" smtClean="0">
                <a:solidFill>
                  <a:srgbClr val="002060"/>
                </a:solidFill>
                <a:effectLst>
                  <a:outerShdw blurRad="38100" dist="38100" dir="2700000" algn="tl">
                    <a:srgbClr val="000000">
                      <a:alpha val="43137"/>
                    </a:srgbClr>
                  </a:outerShdw>
                </a:effectLst>
                <a:latin typeface="Papyrus" pitchFamily="66" charset="0"/>
              </a:rPr>
              <a:t>Historically, Thanksgiving began as a tradition of celebrating </a:t>
            </a:r>
            <a:r>
              <a:rPr lang="en-US" b="1" dirty="0" smtClean="0">
                <a:solidFill>
                  <a:srgbClr val="002060"/>
                </a:solidFill>
                <a:effectLst>
                  <a:outerShdw blurRad="38100" dist="38100" dir="2700000" algn="tl">
                    <a:srgbClr val="000000">
                      <a:alpha val="43137"/>
                    </a:srgbClr>
                  </a:outerShdw>
                </a:effectLst>
                <a:latin typeface="Papyrus" pitchFamily="66" charset="0"/>
              </a:rPr>
              <a:t>a harvest feast to give thanks by the Pilgrims. </a:t>
            </a:r>
            <a:r>
              <a:rPr lang="ru-RU" b="1" dirty="0" smtClean="0">
                <a:solidFill>
                  <a:srgbClr val="C00000"/>
                </a:solidFill>
                <a:effectLst>
                  <a:outerShdw blurRad="38100" dist="38100" dir="2700000" algn="tl">
                    <a:srgbClr val="000000">
                      <a:alpha val="43137"/>
                    </a:srgbClr>
                  </a:outerShdw>
                </a:effectLst>
                <a:latin typeface="Papyrus" pitchFamily="66" charset="0"/>
              </a:rPr>
              <a:t/>
            </a:r>
            <a:br>
              <a:rPr lang="ru-RU" b="1" dirty="0" smtClean="0">
                <a:solidFill>
                  <a:srgbClr val="C00000"/>
                </a:solidFill>
                <a:effectLst>
                  <a:outerShdw blurRad="38100" dist="38100" dir="2700000" algn="tl">
                    <a:srgbClr val="000000">
                      <a:alpha val="43137"/>
                    </a:srgbClr>
                  </a:outerShdw>
                </a:effectLst>
                <a:latin typeface="Papyrus" pitchFamily="66" charset="0"/>
              </a:rPr>
            </a:br>
            <a:endParaRPr lang="ru-RU" dirty="0"/>
          </a:p>
        </p:txBody>
      </p:sp>
      <p:pic>
        <p:nvPicPr>
          <p:cNvPr id="3" name="Рисунок 2" descr="www.sverh-chelovek.ru.jpeg"/>
          <p:cNvPicPr>
            <a:picLocks noChangeAspect="1"/>
          </p:cNvPicPr>
          <p:nvPr/>
        </p:nvPicPr>
        <p:blipFill>
          <a:blip r:embed="rId2"/>
          <a:stretch>
            <a:fillRect/>
          </a:stretch>
        </p:blipFill>
        <p:spPr>
          <a:xfrm>
            <a:off x="0" y="2928933"/>
            <a:ext cx="9144000" cy="3929067"/>
          </a:xfrm>
          <a:prstGeom prst="rect">
            <a:avLst/>
          </a:prstGeo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114932" cy="6715148"/>
          </a:xfrm>
        </p:spPr>
        <p:txBody>
          <a:bodyPr>
            <a:normAutofit/>
          </a:bodyPr>
          <a:lstStyle/>
          <a:p>
            <a:r>
              <a:rPr lang="ru-RU" sz="3600" b="1" dirty="0" err="1" smtClean="0">
                <a:solidFill>
                  <a:srgbClr val="002060"/>
                </a:solidFill>
                <a:effectLst>
                  <a:outerShdw blurRad="38100" dist="38100" dir="2700000" algn="tl">
                    <a:srgbClr val="000000">
                      <a:alpha val="43137"/>
                    </a:srgbClr>
                  </a:outerShdw>
                </a:effectLst>
                <a:latin typeface="Papyrus" pitchFamily="66" charset="0"/>
              </a:rPr>
              <a:t>Once</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upon</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a</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time</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in</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the</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land</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of</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en-US" sz="3600" b="1" dirty="0" smtClean="0">
                <a:solidFill>
                  <a:srgbClr val="002060"/>
                </a:solidFill>
                <a:effectLst>
                  <a:outerShdw blurRad="38100" dist="38100" dir="2700000" algn="tl">
                    <a:srgbClr val="000000">
                      <a:alpha val="43137"/>
                    </a:srgbClr>
                  </a:outerShdw>
                </a:effectLst>
                <a:latin typeface="Papyrus" pitchFamily="66" charset="0"/>
              </a:rPr>
              <a:t>E</a:t>
            </a:r>
            <a:r>
              <a:rPr lang="ru-RU" sz="3600" b="1" dirty="0" err="1" smtClean="0">
                <a:solidFill>
                  <a:srgbClr val="002060"/>
                </a:solidFill>
                <a:effectLst>
                  <a:outerShdw blurRad="38100" dist="38100" dir="2700000" algn="tl">
                    <a:srgbClr val="000000">
                      <a:alpha val="43137"/>
                    </a:srgbClr>
                  </a:outerShdw>
                </a:effectLst>
                <a:latin typeface="Papyrus" pitchFamily="66" charset="0"/>
              </a:rPr>
              <a:t>ngland</a:t>
            </a:r>
            <a:r>
              <a:rPr lang="ru-RU" sz="3600" b="1" dirty="0" smtClean="0">
                <a:solidFill>
                  <a:srgbClr val="002060"/>
                </a:solidFill>
                <a:effectLst>
                  <a:outerShdw blurRad="38100" dist="38100" dir="2700000" algn="tl">
                    <a:srgbClr val="000000">
                      <a:alpha val="43137"/>
                    </a:srgbClr>
                  </a:outerShdw>
                </a:effectLst>
                <a:latin typeface="Papyrus" pitchFamily="66" charset="0"/>
              </a:rPr>
              <a:t>,</a:t>
            </a:r>
            <a:r>
              <a:rPr lang="en-US"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there</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lived</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a</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small</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group</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en-US"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of</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people</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called</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Pilgrims</a:t>
            </a:r>
            <a:r>
              <a:rPr lang="ru-RU" sz="3600" b="1" dirty="0" smtClean="0">
                <a:solidFill>
                  <a:srgbClr val="002060"/>
                </a:solidFill>
                <a:effectLst>
                  <a:outerShdw blurRad="38100" dist="38100" dir="2700000" algn="tl">
                    <a:srgbClr val="000000">
                      <a:alpha val="43137"/>
                    </a:srgbClr>
                  </a:outerShdw>
                </a:effectLst>
                <a:latin typeface="Papyrus" pitchFamily="66" charset="0"/>
              </a:rPr>
              <a:t>.</a:t>
            </a:r>
            <a:r>
              <a:rPr lang="en-US"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The</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Pilgrims</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were</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err="1" smtClean="0">
                <a:solidFill>
                  <a:srgbClr val="002060"/>
                </a:solidFill>
                <a:effectLst>
                  <a:outerShdw blurRad="38100" dist="38100" dir="2700000" algn="tl">
                    <a:srgbClr val="000000">
                      <a:alpha val="43137"/>
                    </a:srgbClr>
                  </a:outerShdw>
                </a:effectLst>
                <a:latin typeface="Papyrus" pitchFamily="66" charset="0"/>
              </a:rPr>
              <a:t>unhappy</a:t>
            </a:r>
            <a:r>
              <a:rPr lang="ru-RU" sz="3600" b="1" dirty="0" smtClean="0">
                <a:solidFill>
                  <a:srgbClr val="002060"/>
                </a:solidFill>
                <a:effectLst>
                  <a:outerShdw blurRad="38100" dist="38100" dir="2700000" algn="tl">
                    <a:srgbClr val="000000">
                      <a:alpha val="43137"/>
                    </a:srgbClr>
                  </a:outerShdw>
                </a:effectLst>
                <a:latin typeface="Papyrus" pitchFamily="66" charset="0"/>
              </a:rPr>
              <a:t>,</a:t>
            </a:r>
            <a:r>
              <a:rPr lang="en-US" sz="3600" b="1" dirty="0" smtClean="0">
                <a:solidFill>
                  <a:srgbClr val="002060"/>
                </a:solidFill>
                <a:effectLst>
                  <a:outerShdw blurRad="38100" dist="38100" dir="2700000" algn="tl">
                    <a:srgbClr val="000000">
                      <a:alpha val="43137"/>
                    </a:srgbClr>
                  </a:outerShdw>
                </a:effectLst>
                <a:latin typeface="Papyrus" pitchFamily="66" charset="0"/>
              </a:rPr>
              <a:t> </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r>
              <a:rPr lang="en-US" sz="3600" b="1" dirty="0" smtClean="0">
                <a:solidFill>
                  <a:srgbClr val="002060"/>
                </a:solidFill>
                <a:effectLst>
                  <a:outerShdw blurRad="38100" dist="38100" dir="2700000" algn="tl">
                    <a:srgbClr val="000000">
                      <a:alpha val="43137"/>
                    </a:srgbClr>
                  </a:outerShdw>
                </a:effectLst>
                <a:latin typeface="Papyrus" pitchFamily="66" charset="0"/>
              </a:rPr>
              <a:t>and left England because they did not agree with the religion.</a:t>
            </a:r>
            <a:r>
              <a:rPr lang="ru-RU" b="1" dirty="0" smtClean="0">
                <a:solidFill>
                  <a:srgbClr val="002060"/>
                </a:solidFill>
                <a:effectLst>
                  <a:outerShdw blurRad="38100" dist="38100" dir="2700000" algn="tl">
                    <a:srgbClr val="000000">
                      <a:alpha val="43137"/>
                    </a:srgbClr>
                  </a:outerShdw>
                </a:effectLst>
                <a:latin typeface="Papyrus" pitchFamily="66" charset="0"/>
              </a:rPr>
              <a:t/>
            </a:r>
            <a:br>
              <a:rPr lang="ru-RU" b="1" dirty="0" smtClean="0">
                <a:solidFill>
                  <a:srgbClr val="002060"/>
                </a:solidFill>
                <a:effectLst>
                  <a:outerShdw blurRad="38100" dist="38100" dir="2700000" algn="tl">
                    <a:srgbClr val="000000">
                      <a:alpha val="43137"/>
                    </a:srgbClr>
                  </a:outerShdw>
                </a:effectLst>
                <a:latin typeface="Papyrus" pitchFamily="66" charset="0"/>
              </a:rPr>
            </a:br>
            <a:endParaRPr lang="ru-RU" dirty="0"/>
          </a:p>
        </p:txBody>
      </p:sp>
      <p:pic>
        <p:nvPicPr>
          <p:cNvPr id="3" name="Picture 4" descr="lucy-all"/>
          <p:cNvPicPr>
            <a:picLocks noChangeAspect="1" noChangeArrowheads="1"/>
          </p:cNvPicPr>
          <p:nvPr/>
        </p:nvPicPr>
        <p:blipFill>
          <a:blip r:embed="rId2" cstate="print"/>
          <a:srcRect/>
          <a:stretch>
            <a:fillRect/>
          </a:stretch>
        </p:blipFill>
        <p:spPr bwMode="auto">
          <a:xfrm>
            <a:off x="5000628" y="142852"/>
            <a:ext cx="4000528" cy="5500726"/>
          </a:xfrm>
          <a:prstGeom prst="rect">
            <a:avLst/>
          </a:prstGeom>
          <a:ln w="28575">
            <a:solidFill>
              <a:srgbClr val="C00000"/>
            </a:solid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4500570"/>
            <a:ext cx="8715404" cy="2357430"/>
          </a:xfrm>
        </p:spPr>
        <p:txBody>
          <a:bodyPr/>
          <a:lstStyle/>
          <a:p>
            <a:r>
              <a:rPr lang="en-US" sz="3600" b="1" dirty="0" smtClean="0">
                <a:solidFill>
                  <a:srgbClr val="002060"/>
                </a:solidFill>
                <a:effectLst>
                  <a:outerShdw blurRad="38100" dist="38100" dir="2700000" algn="tl">
                    <a:srgbClr val="000000">
                      <a:alpha val="43137"/>
                    </a:srgbClr>
                  </a:outerShdw>
                </a:effectLst>
                <a:latin typeface="Papyrus" pitchFamily="66" charset="0"/>
              </a:rPr>
              <a:t>On September 6th, 1620 the Pilgrims, 102 men, women, and children, left England on a small ship, the Mayflower.</a:t>
            </a:r>
            <a:r>
              <a:rPr lang="ru-RU" sz="3600" b="1" dirty="0" smtClean="0">
                <a:solidFill>
                  <a:srgbClr val="002060"/>
                </a:solidFill>
                <a:effectLst>
                  <a:outerShdw blurRad="38100" dist="38100" dir="2700000" algn="tl">
                    <a:srgbClr val="000000">
                      <a:alpha val="43137"/>
                    </a:srgbClr>
                  </a:outerShdw>
                </a:effectLst>
                <a:latin typeface="Papyrus" pitchFamily="66" charset="0"/>
              </a:rPr>
              <a:t> </a:t>
            </a:r>
          </a:p>
          <a:p>
            <a:endParaRPr lang="ru-RU" dirty="0"/>
          </a:p>
        </p:txBody>
      </p:sp>
      <p:pic>
        <p:nvPicPr>
          <p:cNvPr id="4" name="Picture 2" descr="F:\Presentation\куль фотки\Из Англии\Рисунок1.jpg"/>
          <p:cNvPicPr>
            <a:picLocks noChangeAspect="1" noChangeArrowheads="1"/>
          </p:cNvPicPr>
          <p:nvPr/>
        </p:nvPicPr>
        <p:blipFill>
          <a:blip r:embed="rId2" cstate="print"/>
          <a:stretch>
            <a:fillRect/>
          </a:stretch>
        </p:blipFill>
        <p:spPr bwMode="auto">
          <a:xfrm>
            <a:off x="214282" y="214290"/>
            <a:ext cx="8786874" cy="4000528"/>
          </a:xfrm>
          <a:prstGeom prst="rect">
            <a:avLst/>
          </a:prstGeom>
          <a:solidFill>
            <a:srgbClr val="FFCCCC"/>
          </a:solidFill>
          <a:ln w="28575">
            <a:solidFill>
              <a:srgbClr val="C00000"/>
            </a:solidFill>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57884" y="3143248"/>
            <a:ext cx="3114668" cy="3714752"/>
          </a:xfrm>
        </p:spPr>
        <p:txBody>
          <a:bodyPr>
            <a:normAutofit/>
          </a:bodyPr>
          <a:lstStyle/>
          <a:p>
            <a:r>
              <a:rPr lang="en-US" sz="3100" b="1" dirty="0" smtClean="0">
                <a:solidFill>
                  <a:srgbClr val="002060"/>
                </a:solidFill>
                <a:effectLst>
                  <a:outerShdw blurRad="38100" dist="38100" dir="2700000" algn="tl">
                    <a:srgbClr val="000000">
                      <a:alpha val="43137"/>
                    </a:srgbClr>
                  </a:outerShdw>
                </a:effectLst>
                <a:latin typeface="Papyrus" pitchFamily="66" charset="0"/>
              </a:rPr>
              <a:t>They went to America in 1620 and sailed for </a:t>
            </a:r>
            <a:r>
              <a:rPr lang="ru-RU" sz="3100" b="1" dirty="0" smtClean="0">
                <a:solidFill>
                  <a:srgbClr val="002060"/>
                </a:solidFill>
                <a:effectLst>
                  <a:outerShdw blurRad="38100" dist="38100" dir="2700000" algn="tl">
                    <a:srgbClr val="000000">
                      <a:alpha val="43137"/>
                    </a:srgbClr>
                  </a:outerShdw>
                </a:effectLst>
                <a:latin typeface="Papyrus" pitchFamily="66" charset="0"/>
              </a:rPr>
              <a:t>66</a:t>
            </a:r>
            <a:r>
              <a:rPr lang="en-US" sz="3100" b="1" dirty="0" smtClean="0">
                <a:solidFill>
                  <a:srgbClr val="002060"/>
                </a:solidFill>
                <a:effectLst>
                  <a:outerShdw blurRad="38100" dist="38100" dir="2700000" algn="tl">
                    <a:srgbClr val="000000">
                      <a:alpha val="43137"/>
                    </a:srgbClr>
                  </a:outerShdw>
                </a:effectLst>
                <a:latin typeface="Papyrus" pitchFamily="66" charset="0"/>
              </a:rPr>
              <a:t> dangerous days. </a:t>
            </a:r>
            <a:r>
              <a:rPr lang="en-US" b="1" dirty="0" smtClean="0">
                <a:solidFill>
                  <a:srgbClr val="002060"/>
                </a:solidFill>
                <a:effectLst>
                  <a:outerShdw blurRad="38100" dist="38100" dir="2700000" algn="tl">
                    <a:srgbClr val="000000">
                      <a:alpha val="43137"/>
                    </a:srgbClr>
                  </a:outerShdw>
                </a:effectLst>
                <a:latin typeface="Papyrus" pitchFamily="66" charset="0"/>
              </a:rPr>
              <a:t/>
            </a:r>
            <a:br>
              <a:rPr lang="en-US" b="1" dirty="0" smtClean="0">
                <a:solidFill>
                  <a:srgbClr val="002060"/>
                </a:solidFill>
                <a:effectLst>
                  <a:outerShdw blurRad="38100" dist="38100" dir="2700000" algn="tl">
                    <a:srgbClr val="000000">
                      <a:alpha val="43137"/>
                    </a:srgbClr>
                  </a:outerShdw>
                </a:effectLst>
                <a:latin typeface="Papyrus" pitchFamily="66" charset="0"/>
              </a:rPr>
            </a:br>
            <a:endParaRPr lang="ru-RU" dirty="0"/>
          </a:p>
        </p:txBody>
      </p:sp>
      <p:pic>
        <p:nvPicPr>
          <p:cNvPr id="3" name="Picture 2" descr="F:\Presentation\куль фотки\Пилигримы\800px-Embarkation_of_the_Pilgrims.jpg"/>
          <p:cNvPicPr>
            <a:picLocks noChangeAspect="1" noChangeArrowheads="1"/>
          </p:cNvPicPr>
          <p:nvPr/>
        </p:nvPicPr>
        <p:blipFill>
          <a:blip r:embed="rId2" cstate="print"/>
          <a:srcRect t="10476"/>
          <a:stretch>
            <a:fillRect/>
          </a:stretch>
        </p:blipFill>
        <p:spPr bwMode="auto">
          <a:xfrm>
            <a:off x="0" y="3165723"/>
            <a:ext cx="5818187" cy="3692277"/>
          </a:xfrm>
          <a:prstGeom prst="rect">
            <a:avLst/>
          </a:prstGeom>
          <a:solidFill>
            <a:srgbClr val="FFFFCC"/>
          </a:solidFill>
          <a:ln w="28575">
            <a:solidFill>
              <a:srgbClr val="C00000"/>
            </a:solidFill>
          </a:ln>
        </p:spPr>
      </p:pic>
      <p:pic>
        <p:nvPicPr>
          <p:cNvPr id="4" name="Picture 2" descr="F:\Presentation\Матерьял\Маршрут\маршрут.jpg"/>
          <p:cNvPicPr>
            <a:picLocks noChangeAspect="1" noChangeArrowheads="1"/>
          </p:cNvPicPr>
          <p:nvPr/>
        </p:nvPicPr>
        <p:blipFill>
          <a:blip r:embed="rId3" cstate="print"/>
          <a:srcRect l="17187"/>
          <a:stretch>
            <a:fillRect/>
          </a:stretch>
        </p:blipFill>
        <p:spPr bwMode="auto">
          <a:xfrm>
            <a:off x="0" y="0"/>
            <a:ext cx="9144000" cy="3181324"/>
          </a:xfrm>
          <a:prstGeom prst="rect">
            <a:avLst/>
          </a:prstGeom>
          <a:noFill/>
          <a:ln w="28575">
            <a:solidFill>
              <a:srgbClr val="002060"/>
            </a:solid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0430" y="3132134"/>
            <a:ext cx="4686304" cy="3725866"/>
          </a:xfrm>
        </p:spPr>
        <p:txBody>
          <a:bodyPr>
            <a:normAutofit/>
          </a:bodyPr>
          <a:lstStyle/>
          <a:p>
            <a:r>
              <a:rPr lang="ru-RU" sz="2800" b="1" dirty="0" err="1" smtClean="0">
                <a:solidFill>
                  <a:srgbClr val="002060"/>
                </a:solidFill>
                <a:effectLst>
                  <a:outerShdw blurRad="38100" dist="38100" dir="2700000" algn="tl">
                    <a:srgbClr val="000000">
                      <a:alpha val="43137"/>
                    </a:srgbClr>
                  </a:outerShdw>
                </a:effectLst>
                <a:latin typeface="Papyrus" pitchFamily="66" charset="0"/>
              </a:rPr>
              <a:t>On</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en-US"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December</a:t>
            </a:r>
            <a:r>
              <a:rPr lang="ru-RU" sz="2800" b="1" dirty="0" smtClean="0">
                <a:solidFill>
                  <a:srgbClr val="002060"/>
                </a:solidFill>
                <a:effectLst>
                  <a:outerShdw blurRad="38100" dist="38100" dir="2700000" algn="tl">
                    <a:srgbClr val="000000">
                      <a:alpha val="43137"/>
                    </a:srgbClr>
                  </a:outerShdw>
                </a:effectLst>
                <a:latin typeface="Papyrus" pitchFamily="66" charset="0"/>
              </a:rPr>
              <a:t> 11th , </a:t>
            </a:r>
            <a:r>
              <a:rPr lang="ru-RU" sz="2800" b="1" dirty="0" err="1" smtClean="0">
                <a:solidFill>
                  <a:srgbClr val="002060"/>
                </a:solidFill>
                <a:effectLst>
                  <a:outerShdw blurRad="38100" dist="38100" dir="2700000" algn="tl">
                    <a:srgbClr val="000000">
                      <a:alpha val="43137"/>
                    </a:srgbClr>
                  </a:outerShdw>
                </a:effectLst>
                <a:latin typeface="Papyrus" pitchFamily="66" charset="0"/>
              </a:rPr>
              <a:t>they</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landed</a:t>
            </a:r>
            <a:r>
              <a:rPr lang="en-US"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at</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en-US" sz="2800" b="1" dirty="0" smtClean="0">
                <a:solidFill>
                  <a:srgbClr val="002060"/>
                </a:solidFill>
                <a:effectLst>
                  <a:outerShdw blurRad="38100" dist="38100" dir="2700000" algn="tl">
                    <a:srgbClr val="000000">
                      <a:alpha val="43137"/>
                    </a:srgbClr>
                  </a:outerShdw>
                </a:effectLst>
                <a:latin typeface="Papyrus" pitchFamily="66" charset="0"/>
              </a:rPr>
              <a:t>Cape Code  </a:t>
            </a:r>
            <a:r>
              <a:rPr lang="ru-RU" sz="2800" b="1" dirty="0" err="1" smtClean="0">
                <a:solidFill>
                  <a:srgbClr val="002060"/>
                </a:solidFill>
                <a:effectLst>
                  <a:outerShdw blurRad="38100" dist="38100" dir="2700000" algn="tl">
                    <a:srgbClr val="000000">
                      <a:alpha val="43137"/>
                    </a:srgbClr>
                  </a:outerShdw>
                </a:effectLst>
                <a:latin typeface="Papyrus" pitchFamily="66" charset="0"/>
              </a:rPr>
              <a:t>where</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en-US"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there</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en-US"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was</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en-US"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some</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cleared</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land</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a</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stream</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with</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clear</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pure</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water</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and</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a</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high</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hill</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that</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could</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be</a:t>
            </a:r>
            <a:r>
              <a:rPr lang="ru-RU" sz="2800" b="1" dirty="0" smtClean="0">
                <a:solidFill>
                  <a:srgbClr val="002060"/>
                </a:solidFill>
                <a:effectLst>
                  <a:outerShdw blurRad="38100" dist="38100" dir="2700000" algn="tl">
                    <a:srgbClr val="000000">
                      <a:alpha val="43137"/>
                    </a:srgbClr>
                  </a:outerShdw>
                </a:effectLst>
                <a:latin typeface="Papyrus" pitchFamily="66" charset="0"/>
              </a:rPr>
              <a:t> </a:t>
            </a:r>
            <a:r>
              <a:rPr lang="ru-RU" sz="2800" b="1" dirty="0" err="1" smtClean="0">
                <a:solidFill>
                  <a:srgbClr val="002060"/>
                </a:solidFill>
                <a:effectLst>
                  <a:outerShdw blurRad="38100" dist="38100" dir="2700000" algn="tl">
                    <a:srgbClr val="000000">
                      <a:alpha val="43137"/>
                    </a:srgbClr>
                  </a:outerShdw>
                </a:effectLst>
                <a:latin typeface="Papyrus" pitchFamily="66" charset="0"/>
              </a:rPr>
              <a:t>fortified</a:t>
            </a:r>
            <a:r>
              <a:rPr lang="en-US" sz="2800" b="1" dirty="0" smtClean="0">
                <a:solidFill>
                  <a:srgbClr val="002060"/>
                </a:solidFill>
                <a:effectLst>
                  <a:outerShdw blurRad="38100" dist="38100" dir="2700000" algn="tl">
                    <a:srgbClr val="000000">
                      <a:alpha val="43137"/>
                    </a:srgbClr>
                  </a:outerShdw>
                </a:effectLst>
                <a:latin typeface="Papyrus" pitchFamily="66" charset="0"/>
              </a:rPr>
              <a:t>.</a:t>
            </a:r>
            <a:endParaRPr lang="ru-RU" sz="2800" dirty="0"/>
          </a:p>
        </p:txBody>
      </p:sp>
      <p:pic>
        <p:nvPicPr>
          <p:cNvPr id="3" name="Picture 8" descr="C:\Documents and Settings\user\Рабочий стол\МИР вокруг нас\Страны мира\США праздники\Group of Pilgrims.JPG"/>
          <p:cNvPicPr>
            <a:picLocks noChangeAspect="1" noChangeArrowheads="1"/>
          </p:cNvPicPr>
          <p:nvPr/>
        </p:nvPicPr>
        <p:blipFill>
          <a:blip r:embed="rId2" cstate="print"/>
          <a:srcRect/>
          <a:stretch>
            <a:fillRect/>
          </a:stretch>
        </p:blipFill>
        <p:spPr bwMode="auto">
          <a:xfrm>
            <a:off x="5286380" y="74290"/>
            <a:ext cx="3750116" cy="3354710"/>
          </a:xfrm>
          <a:prstGeom prst="rect">
            <a:avLst/>
          </a:prstGeom>
          <a:solidFill>
            <a:srgbClr val="FFFFCC"/>
          </a:solidFill>
          <a:ln w="28575">
            <a:solidFill>
              <a:srgbClr val="C00000"/>
            </a:solidFill>
          </a:ln>
        </p:spPr>
      </p:pic>
      <p:pic>
        <p:nvPicPr>
          <p:cNvPr id="4" name="Picture 4" descr="WebBacon"/>
          <p:cNvPicPr>
            <a:picLocks noChangeAspect="1" noChangeArrowheads="1"/>
          </p:cNvPicPr>
          <p:nvPr/>
        </p:nvPicPr>
        <p:blipFill>
          <a:blip r:embed="rId3" cstate="print"/>
          <a:srcRect/>
          <a:stretch>
            <a:fillRect/>
          </a:stretch>
        </p:blipFill>
        <p:spPr>
          <a:xfrm>
            <a:off x="107504" y="3693368"/>
            <a:ext cx="3535801" cy="3048000"/>
          </a:xfrm>
          <a:prstGeom prst="rect">
            <a:avLst/>
          </a:prstGeom>
          <a:solidFill>
            <a:srgbClr val="FFFFCC"/>
          </a:solidFill>
          <a:ln w="28575">
            <a:solidFill>
              <a:srgbClr val="C00000"/>
            </a:solidFill>
          </a:ln>
        </p:spPr>
      </p:pic>
      <p:pic>
        <p:nvPicPr>
          <p:cNvPr id="5" name="Picture 7" descr="C:\Documents and Settings\user\Рабочий стол\МИР вокруг нас\Страны мира\США праздники\mayflower-ship-12-1620.jpg"/>
          <p:cNvPicPr>
            <a:picLocks noChangeAspect="1" noChangeArrowheads="1"/>
          </p:cNvPicPr>
          <p:nvPr/>
        </p:nvPicPr>
        <p:blipFill>
          <a:blip r:embed="rId4" cstate="print"/>
          <a:srcRect/>
          <a:stretch>
            <a:fillRect/>
          </a:stretch>
        </p:blipFill>
        <p:spPr bwMode="auto">
          <a:xfrm>
            <a:off x="0" y="0"/>
            <a:ext cx="4643438" cy="3357562"/>
          </a:xfrm>
          <a:prstGeom prst="rect">
            <a:avLst/>
          </a:prstGeom>
          <a:solidFill>
            <a:srgbClr val="FFFFCC"/>
          </a:solidFill>
          <a:ln w="28575">
            <a:solidFill>
              <a:srgbClr val="C00000"/>
            </a:solidFill>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428868"/>
          </a:xfrm>
        </p:spPr>
        <p:txBody>
          <a:bodyPr>
            <a:normAutofit/>
          </a:bodyPr>
          <a:lstStyle/>
          <a:p>
            <a:r>
              <a:rPr lang="en-US" sz="3200" b="1" dirty="0" smtClean="0">
                <a:solidFill>
                  <a:srgbClr val="002060"/>
                </a:solidFill>
                <a:latin typeface="Papyrus"/>
              </a:rPr>
              <a:t>They called their new home New England, but they were not the first people to live there.  The Wampanoag Indians lived there. They were native to the area. </a:t>
            </a:r>
            <a:endParaRPr lang="ru-RU" sz="3200" b="1" dirty="0">
              <a:solidFill>
                <a:srgbClr val="002060"/>
              </a:solidFill>
            </a:endParaRPr>
          </a:p>
        </p:txBody>
      </p:sp>
      <p:pic>
        <p:nvPicPr>
          <p:cNvPr id="3" name="Picture 7" descr="C:\Documents and Settings\user\Рабочий стол\МИР вокруг нас\Страны мира\США праздники\20864318.jpg"/>
          <p:cNvPicPr>
            <a:picLocks noChangeAspect="1" noChangeArrowheads="1"/>
          </p:cNvPicPr>
          <p:nvPr/>
        </p:nvPicPr>
        <p:blipFill>
          <a:blip r:embed="rId2" cstate="print"/>
          <a:srcRect/>
          <a:stretch>
            <a:fillRect/>
          </a:stretch>
        </p:blipFill>
        <p:spPr bwMode="auto">
          <a:xfrm>
            <a:off x="142844" y="2564904"/>
            <a:ext cx="2500312" cy="3144837"/>
          </a:xfrm>
          <a:prstGeom prst="rect">
            <a:avLst/>
          </a:prstGeom>
          <a:solidFill>
            <a:srgbClr val="FFFFCC"/>
          </a:solidFill>
          <a:ln w="28575">
            <a:solidFill>
              <a:srgbClr val="C00000"/>
            </a:solidFill>
          </a:ln>
        </p:spPr>
      </p:pic>
      <p:pic>
        <p:nvPicPr>
          <p:cNvPr id="4" name="Picture 4" descr="C:\Users\User\Desktop\День благодарения\3021484-A_Wampanoag_Indians_home_Plymouth[1].jpg"/>
          <p:cNvPicPr>
            <a:picLocks noChangeAspect="1" noChangeArrowheads="1"/>
          </p:cNvPicPr>
          <p:nvPr/>
        </p:nvPicPr>
        <p:blipFill>
          <a:blip r:embed="rId3" cstate="print"/>
          <a:srcRect l="23462" t="11970" r="12947" b="11970"/>
          <a:stretch>
            <a:fillRect/>
          </a:stretch>
        </p:blipFill>
        <p:spPr bwMode="auto">
          <a:xfrm>
            <a:off x="2643174" y="3786190"/>
            <a:ext cx="3929090" cy="3071810"/>
          </a:xfrm>
          <a:prstGeom prst="rect">
            <a:avLst/>
          </a:prstGeom>
          <a:solidFill>
            <a:srgbClr val="FFFFCC"/>
          </a:solidFill>
          <a:ln w="28575">
            <a:solidFill>
              <a:srgbClr val="C00000"/>
            </a:solidFill>
          </a:ln>
        </p:spPr>
      </p:pic>
      <p:pic>
        <p:nvPicPr>
          <p:cNvPr id="5" name="Picture 2" descr="F:\Presentation\куль фотки\Индейцы\350px-Amerikanska_folk,_Nordisk_familjebok.jpg"/>
          <p:cNvPicPr>
            <a:picLocks noChangeAspect="1" noChangeArrowheads="1"/>
          </p:cNvPicPr>
          <p:nvPr/>
        </p:nvPicPr>
        <p:blipFill>
          <a:blip r:embed="rId4" cstate="print"/>
          <a:srcRect/>
          <a:stretch>
            <a:fillRect/>
          </a:stretch>
        </p:blipFill>
        <p:spPr bwMode="auto">
          <a:xfrm>
            <a:off x="6143636" y="2214554"/>
            <a:ext cx="2821422" cy="2880000"/>
          </a:xfrm>
          <a:prstGeom prst="rect">
            <a:avLst/>
          </a:prstGeom>
          <a:solidFill>
            <a:srgbClr val="FFFFCC"/>
          </a:solidFill>
          <a:ln w="28575">
            <a:solidFill>
              <a:srgbClr val="C00000"/>
            </a:solidFill>
          </a:ln>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464</Words>
  <PresentationFormat>Экран (4:3)</PresentationFormat>
  <Paragraphs>22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Historically, Thanksgiving began as a tradition of celebrating a harvest feast to give thanks by the Pilgrims.  </vt:lpstr>
      <vt:lpstr>Once upon a time in the land of England,  there lived a small group  of people called Pilgrims. The Pilgrims were unhappy,  and left England because they did not agree with the religion. </vt:lpstr>
      <vt:lpstr>Слайд 6</vt:lpstr>
      <vt:lpstr>They went to America in 1620 and sailed for 66 dangerous days.  </vt:lpstr>
      <vt:lpstr>On  December 11th , they landed  at Cape Code  where  there  was  some cleared land, a stream with clear pure water, and a high hill that could be fortified.</vt:lpstr>
      <vt:lpstr>They called their new home New England, but they were not the first people to live there.  The Wampanoag Indians lived there. They were native to the area. </vt:lpstr>
      <vt:lpstr>Only Squanto spoke English well. He became the interpreter between the Indians and the Pilgrims.</vt:lpstr>
      <vt:lpstr>Indians helped the white men very much. The Pilgrims, under the Indian’s direction, caught  fish and used them as fertilizer in planting corn, pumpkins, and beans. They hunted and fished for food.</vt:lpstr>
      <vt:lpstr>The Pilgrims’ first winter was very difficult. Many of them died because it was very cold and they had little food. </vt:lpstr>
      <vt:lpstr>The Wampanoag Indians helped them. They brought vegetables and food, taught the Pilgrims to survive in New England.</vt:lpstr>
      <vt:lpstr>They also taught the newcomers how to plant the corn. </vt:lpstr>
      <vt:lpstr>In the autumn of 1621 the settlers had a great harvest.</vt:lpstr>
      <vt:lpstr>The "first Thanksgiving" was celebrated by the Plymouth colonists in 1621 (somewhere between Sept.21 and Nov.9) </vt:lpstr>
      <vt:lpstr>They gave  thanks  for  their new home, first harvest and for surviving the first terrible Massachusetts winter.  </vt:lpstr>
      <vt:lpstr>They prepared a holiday dinner and invited their Indian friends to join them. The  feast lasted three days. The Pilgrims and Indians ate outdoors and competed together in tests of skill and strength.  </vt:lpstr>
      <vt:lpstr>The feast probably consisted of the following items:   Seethed [boiled] Lobster Roasted Goose Boiled Turkey Fricase of Coney Meal with dried Whortleberries Seethed Cod Roasted Duck Stewed Pumpkin Savory Pudding of Hominy Fruit and Holland Cheese </vt:lpstr>
      <vt:lpstr>Thanksgiving remained a custom unsanctified by law until President Roosevelt signed a bill on 26 November 1941 that established the fourth Thursday in November as the national Thanksgiving public holiday . </vt:lpstr>
      <vt:lpstr>Thanksgiving Cards should be sent to everyone who has helped you in your life.  </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XXX</cp:lastModifiedBy>
  <cp:revision>11</cp:revision>
  <dcterms:modified xsi:type="dcterms:W3CDTF">2011-12-12T19:12:10Z</dcterms:modified>
</cp:coreProperties>
</file>