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6" r:id="rId3"/>
    <p:sldId id="267" r:id="rId4"/>
    <p:sldId id="257" r:id="rId5"/>
    <p:sldId id="268" r:id="rId6"/>
    <p:sldId id="269" r:id="rId7"/>
    <p:sldId id="258" r:id="rId8"/>
    <p:sldId id="270" r:id="rId9"/>
    <p:sldId id="259" r:id="rId10"/>
    <p:sldId id="271" r:id="rId11"/>
    <p:sldId id="260" r:id="rId12"/>
    <p:sldId id="261" r:id="rId13"/>
    <p:sldId id="272" r:id="rId14"/>
    <p:sldId id="262" r:id="rId15"/>
    <p:sldId id="273" r:id="rId16"/>
    <p:sldId id="274" r:id="rId17"/>
    <p:sldId id="275" r:id="rId18"/>
    <p:sldId id="263" r:id="rId19"/>
    <p:sldId id="276" r:id="rId20"/>
    <p:sldId id="277" r:id="rId21"/>
    <p:sldId id="264" r:id="rId22"/>
    <p:sldId id="26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E3FF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7" autoAdjust="0"/>
    <p:restoredTop sz="86333" autoAdjust="0"/>
  </p:normalViewPr>
  <p:slideViewPr>
    <p:cSldViewPr>
      <p:cViewPr varScale="1">
        <p:scale>
          <a:sx n="68" d="100"/>
          <a:sy n="68" d="100"/>
        </p:scale>
        <p:origin x="-9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C9864-BA73-4251-8048-FAD0D19B6886}" type="datetimeFigureOut">
              <a:rPr lang="ru-RU" smtClean="0"/>
              <a:pPr/>
              <a:t>14.08.2010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3EB31-5A1C-4147-A0AD-25AC23D67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Цели: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Знал: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состав слов и основные способы их образования;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совершенствовать умение производить разборы слов по составу (морфемный) и словообразовательный;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обосновать орфографические навыки правописания (приставок, корней, слов), опираясь на состав слова и законы словообразования.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Дидактический материал урока: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§3, теория, стр. 11, 13;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упр-я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№ 17, 18, 20, 21, 22, 23; словарь стр. 13, составление орфографического и терминологического словарей (в течение года).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Д/З.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§3,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упр-е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№ 15, ч.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условию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упр-я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3EB31-5A1C-4147-A0AD-25AC23D677E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3EB31-5A1C-4147-A0AD-25AC23D677E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3EB31-5A1C-4147-A0AD-25AC23D677E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3EB31-5A1C-4147-A0AD-25AC23D677E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3EB31-5A1C-4147-A0AD-25AC23D677E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3EB31-5A1C-4147-A0AD-25AC23D677E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3EB31-5A1C-4147-A0AD-25AC23D677E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3EB31-5A1C-4147-A0AD-25AC23D677E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3EB31-5A1C-4147-A0AD-25AC23D677E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3EB31-5A1C-4147-A0AD-25AC23D677E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3EB31-5A1C-4147-A0AD-25AC23D677E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3EB31-5A1C-4147-A0AD-25AC23D677E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3EB31-5A1C-4147-A0AD-25AC23D677E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3EB31-5A1C-4147-A0AD-25AC23D677E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3EB31-5A1C-4147-A0AD-25AC23D677E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3EB31-5A1C-4147-A0AD-25AC23D677E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3EB31-5A1C-4147-A0AD-25AC23D677E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3EB31-5A1C-4147-A0AD-25AC23D677E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3EB31-5A1C-4147-A0AD-25AC23D677E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3EB31-5A1C-4147-A0AD-25AC23D677E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3EB31-5A1C-4147-A0AD-25AC23D677E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3EB31-5A1C-4147-A0AD-25AC23D677E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14.08.2010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rgbClr val="CCFF33">
                <a:gamma/>
                <a:shade val="45882"/>
                <a:invGamma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14.08.2010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35730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933056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sz="4300" dirty="0" smtClean="0"/>
              <a:t>«</a:t>
            </a:r>
            <a:r>
              <a:rPr lang="ru-RU" sz="4300" dirty="0" err="1" smtClean="0"/>
              <a:t>Морфемика</a:t>
            </a:r>
            <a:r>
              <a:rPr lang="ru-RU" sz="4300" dirty="0" smtClean="0"/>
              <a:t> и словообразование»</a:t>
            </a:r>
          </a:p>
          <a:p>
            <a:r>
              <a:rPr lang="ru-RU" sz="2400" dirty="0" smtClean="0"/>
              <a:t>Повторение</a:t>
            </a:r>
          </a:p>
          <a:p>
            <a:r>
              <a:rPr lang="ru-RU" sz="2400" dirty="0" smtClean="0"/>
              <a:t>Изученного в 5-7 классах</a:t>
            </a:r>
          </a:p>
          <a:p>
            <a:r>
              <a:rPr lang="ru-RU" sz="2400" dirty="0" smtClean="0"/>
              <a:t>Тема урока</a:t>
            </a:r>
          </a:p>
          <a:p>
            <a:endParaRPr lang="ru-RU" dirty="0"/>
          </a:p>
        </p:txBody>
      </p:sp>
      <p:pic>
        <p:nvPicPr>
          <p:cNvPr id="4" name="Рисунок 3" descr="1253123372_autumn_3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5696" y="1916832"/>
            <a:ext cx="518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«</a:t>
            </a:r>
            <a:r>
              <a:rPr lang="ru-RU" sz="3600" dirty="0" err="1" smtClean="0"/>
              <a:t>Морфемика</a:t>
            </a:r>
            <a:r>
              <a:rPr lang="ru-RU" sz="3600" dirty="0" smtClean="0"/>
              <a:t> и словообразование»</a:t>
            </a:r>
          </a:p>
          <a:p>
            <a:pPr algn="ctr"/>
            <a:r>
              <a:rPr lang="ru-RU" dirty="0" smtClean="0"/>
              <a:t>Повторение</a:t>
            </a:r>
          </a:p>
          <a:p>
            <a:pPr algn="ctr"/>
            <a:r>
              <a:rPr lang="ru-RU" dirty="0" smtClean="0"/>
              <a:t>Изученного в 5-7 классах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139952" cy="685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sz="2800" dirty="0" smtClean="0"/>
          </a:p>
          <a:p>
            <a:r>
              <a:rPr lang="ru-RU" sz="3200" dirty="0" smtClean="0"/>
              <a:t>- Вы убедились, что сердцевиной слова, его смысловым центром является корень. От него «растут» новые слова, как ветви на дереве. И чем «продуктивнее» корень, тем больше новых слов дает,  тем он жизнеспособнее.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60648"/>
            <a:ext cx="42119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Учитель (как вывод)</a:t>
            </a:r>
          </a:p>
          <a:p>
            <a:endParaRPr lang="ru-RU" dirty="0"/>
          </a:p>
        </p:txBody>
      </p:sp>
      <p:pic>
        <p:nvPicPr>
          <p:cNvPr id="45058" name="Picture 2" descr="C:\Users\алла\Desktop\Фотографии\3_(13)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0"/>
            <a:ext cx="49320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6858000" cy="990600"/>
          </a:xfrm>
        </p:spPr>
        <p:txBody>
          <a:bodyPr/>
          <a:lstStyle/>
          <a:p>
            <a:pPr algn="ctr"/>
            <a:r>
              <a:rPr lang="ru-RU" dirty="0" smtClean="0"/>
              <a:t>Игра «Найди чужаков»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836712"/>
            <a:ext cx="7056784" cy="6192688"/>
          </a:xfrm>
        </p:spPr>
        <p:txBody>
          <a:bodyPr>
            <a:noAutofit/>
          </a:bodyPr>
          <a:lstStyle/>
          <a:p>
            <a:pPr marL="457200" lvl="0" indent="-457200" algn="l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Подгоревший, горевать, пригорюниться, загорелый, горчащий (шоколад).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Опираться на перила, пировать победу, пернатые птички, перинные ряды.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Накосить сена, убитая косуля, прикасаться к стене, прикосновение.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Проверка: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Почему </a:t>
            </a:r>
            <a:r>
              <a:rPr lang="ru-RU" b="1" dirty="0" smtClean="0">
                <a:solidFill>
                  <a:schemeClr val="tx1"/>
                </a:solidFill>
              </a:rPr>
              <a:t>слова оказались лишними, «чужаками»?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lvl="1" algn="l"/>
            <a:r>
              <a:rPr lang="ru-RU" dirty="0" smtClean="0">
                <a:solidFill>
                  <a:schemeClr val="tx1"/>
                </a:solidFill>
              </a:rPr>
              <a:t>Что нужно учитывать при образовании </a:t>
            </a:r>
            <a:r>
              <a:rPr lang="ru-RU" dirty="0" smtClean="0">
                <a:solidFill>
                  <a:schemeClr val="tx1"/>
                </a:solidFill>
              </a:rPr>
              <a:t>однокоренных </a:t>
            </a:r>
            <a:r>
              <a:rPr lang="ru-RU" dirty="0" smtClean="0">
                <a:solidFill>
                  <a:schemeClr val="tx1"/>
                </a:solidFill>
              </a:rPr>
              <a:t>слов? </a:t>
            </a:r>
          </a:p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190144">
            <a:off x="6933406" y="129382"/>
            <a:ext cx="15208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осенний лист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408488"/>
            <a:ext cx="3600450" cy="2449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908720"/>
            <a:ext cx="6858000" cy="990600"/>
          </a:xfrm>
        </p:spPr>
        <p:txBody>
          <a:bodyPr/>
          <a:lstStyle/>
          <a:p>
            <a:pPr algn="ctr"/>
            <a:r>
              <a:rPr lang="ru-RU" dirty="0" smtClean="0"/>
              <a:t>Игра «Найди корень»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348880"/>
            <a:ext cx="6768752" cy="223224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Жечь, зажечь, зажигалка,</a:t>
            </a:r>
          </a:p>
          <a:p>
            <a:endParaRPr lang="ru-RU" sz="4000" dirty="0" smtClean="0">
              <a:solidFill>
                <a:schemeClr val="tx1"/>
              </a:solidFill>
            </a:endParaRPr>
          </a:p>
          <a:p>
            <a:r>
              <a:rPr lang="ru-RU" sz="4000" dirty="0" smtClean="0">
                <a:solidFill>
                  <a:schemeClr val="tx1"/>
                </a:solidFill>
              </a:rPr>
              <a:t> жгучий, жжение, поджог – поджигатель.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29180">
            <a:off x="98313" y="977241"/>
            <a:ext cx="153175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643210">
            <a:off x="7413590" y="2646486"/>
            <a:ext cx="1333612" cy="16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29180">
            <a:off x="917078" y="4922218"/>
            <a:ext cx="18018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91440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Вывод:</a:t>
            </a:r>
            <a:r>
              <a:rPr lang="ru-RU" dirty="0" smtClean="0"/>
              <a:t> при выделении корня слова надо учитывать его лексическое значение, те чередования гласных и согласных, которые происходят при образовании новых слов в корнях.</a:t>
            </a:r>
          </a:p>
          <a:p>
            <a:endParaRPr lang="ru-RU" dirty="0" smtClean="0"/>
          </a:p>
          <a:p>
            <a:endParaRPr lang="ru-RU" dirty="0" smtClean="0"/>
          </a:p>
          <a:p>
            <a:pPr lvl="0"/>
            <a:r>
              <a:rPr lang="ru-RU" dirty="0" smtClean="0"/>
              <a:t>Послушайте текст и ответьте на его вопрос: </a:t>
            </a:r>
          </a:p>
          <a:p>
            <a:pPr lvl="0"/>
            <a:endParaRPr lang="ru-RU" dirty="0" smtClean="0"/>
          </a:p>
          <a:p>
            <a:pPr lvl="0" algn="ctr"/>
            <a:r>
              <a:rPr lang="ru-RU" sz="3200" dirty="0" smtClean="0"/>
              <a:t>«Как их зовут»</a:t>
            </a:r>
          </a:p>
          <a:p>
            <a:pPr lvl="0" algn="ctr"/>
            <a:endParaRPr lang="ru-RU" dirty="0" smtClean="0"/>
          </a:p>
          <a:p>
            <a:pPr lvl="0" algn="ctr"/>
            <a:endParaRPr lang="ru-RU" dirty="0" smtClean="0"/>
          </a:p>
          <a:p>
            <a:r>
              <a:rPr lang="ru-RU" dirty="0" smtClean="0"/>
              <a:t>	</a:t>
            </a:r>
            <a:r>
              <a:rPr lang="ru-RU" b="1" i="1" dirty="0" smtClean="0"/>
              <a:t>Учитель читает текст.</a:t>
            </a:r>
          </a:p>
          <a:p>
            <a:endParaRPr lang="ru-RU" dirty="0" smtClean="0"/>
          </a:p>
          <a:p>
            <a:r>
              <a:rPr lang="ru-RU" sz="2400" dirty="0" smtClean="0">
                <a:latin typeface="Comic Sans MS" pitchFamily="66" charset="0"/>
              </a:rPr>
              <a:t>  Под водой постоянно встречаешь разных рыбьих ребят. А как их называть – не знаешь. У нас, на земле, просто. У волка – волчонок, у лесы – лесенок, у зайчихи – зайчонок. Лисята , волчата, медвежата, ежата, гусята….</a:t>
            </a:r>
          </a:p>
          <a:p>
            <a:r>
              <a:rPr lang="ru-RU" sz="2400" dirty="0" smtClean="0">
                <a:latin typeface="Comic Sans MS" pitchFamily="66" charset="0"/>
              </a:rPr>
              <a:t>	А попробуй-ка под водой !</a:t>
            </a:r>
          </a:p>
          <a:p>
            <a:r>
              <a:rPr lang="ru-RU" sz="2400" dirty="0" smtClean="0">
                <a:latin typeface="Comic Sans MS" pitchFamily="66" charset="0"/>
              </a:rPr>
              <a:t>Ну, у щуки – щурята. Это известно. А дальше?!</a:t>
            </a:r>
          </a:p>
          <a:p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28800"/>
            <a:ext cx="3563888" cy="23042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- Еще раз прослушайте текст и выпишите слова, образованные по схеме: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3203848" cy="5334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«Как их зовут»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21508" name="Picture 4" descr="http://s41.radikal.ru/i091/0910/41/710705f5ab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0"/>
            <a:ext cx="5580112" cy="6858000"/>
          </a:xfrm>
          <a:prstGeom prst="rect">
            <a:avLst/>
          </a:prstGeom>
          <a:noFill/>
        </p:spPr>
      </p:pic>
      <p:sp>
        <p:nvSpPr>
          <p:cNvPr id="21513" name="Arc 9"/>
          <p:cNvSpPr>
            <a:spLocks/>
          </p:cNvSpPr>
          <p:nvPr/>
        </p:nvSpPr>
        <p:spPr bwMode="auto">
          <a:xfrm rot="18189967">
            <a:off x="503455" y="3388475"/>
            <a:ext cx="303626" cy="42213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5616" y="3284984"/>
            <a:ext cx="20162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+ </a:t>
            </a:r>
            <a:r>
              <a:rPr lang="ru-RU" sz="2800" dirty="0" err="1" smtClean="0"/>
              <a:t>онок</a:t>
            </a:r>
            <a:r>
              <a:rPr lang="ru-RU" sz="2800" dirty="0" smtClean="0"/>
              <a:t> (</a:t>
            </a:r>
            <a:r>
              <a:rPr lang="ru-RU" sz="2800" dirty="0" err="1" smtClean="0"/>
              <a:t>енок</a:t>
            </a:r>
            <a:r>
              <a:rPr lang="ru-RU" sz="2800" dirty="0" smtClean="0"/>
              <a:t>);</a:t>
            </a:r>
          </a:p>
          <a:p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ru-RU" sz="2800" dirty="0" smtClean="0"/>
              <a:t>+ </a:t>
            </a:r>
            <a:r>
              <a:rPr lang="ru-RU" sz="2800" dirty="0" err="1" smtClean="0"/>
              <a:t>ят</a:t>
            </a:r>
            <a:r>
              <a:rPr lang="ru-RU" sz="2800" dirty="0" smtClean="0"/>
              <a:t> (</a:t>
            </a:r>
            <a:r>
              <a:rPr lang="ru-RU" sz="2800" dirty="0" err="1" smtClean="0"/>
              <a:t>ат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10" name="Arc 9"/>
          <p:cNvSpPr>
            <a:spLocks/>
          </p:cNvSpPr>
          <p:nvPr/>
        </p:nvSpPr>
        <p:spPr bwMode="auto">
          <a:xfrm rot="18724580">
            <a:off x="411837" y="4645439"/>
            <a:ext cx="347721" cy="3924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5661248"/>
            <a:ext cx="3563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Придумайте свои слова    по данным схемам.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259632" y="530120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!!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err="1" smtClean="0"/>
              <a:t>Упр-е</a:t>
            </a:r>
            <a:r>
              <a:rPr lang="ru-RU" sz="2400" dirty="0" smtClean="0"/>
              <a:t> № 21. Докажите, что слова, образованные по схеме                             	+ чик, </a:t>
            </a:r>
            <a:r>
              <a:rPr lang="ru-RU" sz="2400" dirty="0" err="1" smtClean="0"/>
              <a:t>щик</a:t>
            </a:r>
            <a:r>
              <a:rPr lang="ru-RU" sz="2400" dirty="0" smtClean="0"/>
              <a:t>, имеют значение «человек и его профессия». </a:t>
            </a:r>
          </a:p>
          <a:p>
            <a:pPr lvl="0"/>
            <a:endParaRPr lang="ru-RU" sz="2400" dirty="0" smtClean="0"/>
          </a:p>
          <a:p>
            <a:pPr lvl="0"/>
            <a:r>
              <a:rPr lang="ru-RU" sz="2400" dirty="0" smtClean="0"/>
              <a:t> Придумайте </a:t>
            </a:r>
            <a:r>
              <a:rPr lang="ru-RU" sz="2400" dirty="0" smtClean="0"/>
              <a:t>и запишите несколько своих слов по схеме </a:t>
            </a:r>
          </a:p>
          <a:p>
            <a:pPr lvl="0"/>
            <a:r>
              <a:rPr lang="ru-RU" sz="2400" dirty="0" smtClean="0"/>
              <a:t>          + </a:t>
            </a:r>
            <a:r>
              <a:rPr lang="ru-RU" sz="2400" dirty="0" err="1" smtClean="0"/>
              <a:t>тель</a:t>
            </a:r>
            <a:r>
              <a:rPr lang="ru-RU" sz="2400" dirty="0" smtClean="0"/>
              <a:t>,  + </a:t>
            </a:r>
            <a:r>
              <a:rPr lang="ru-RU" sz="2400" dirty="0" err="1" smtClean="0"/>
              <a:t>арь</a:t>
            </a:r>
            <a:r>
              <a:rPr lang="ru-RU" sz="2400" dirty="0" smtClean="0"/>
              <a:t> со значением «человек и его профессия».</a:t>
            </a:r>
          </a:p>
          <a:p>
            <a:pPr lvl="0"/>
            <a:endParaRPr lang="ru-RU" sz="2400" dirty="0" smtClean="0"/>
          </a:p>
          <a:p>
            <a:r>
              <a:rPr lang="ru-RU" sz="2400" dirty="0" smtClean="0"/>
              <a:t>Замените данные ниже словосочетания одним словом.</a:t>
            </a:r>
          </a:p>
          <a:p>
            <a:endParaRPr lang="ru-RU" sz="2400" dirty="0" smtClean="0"/>
          </a:p>
          <a:p>
            <a:r>
              <a:rPr lang="ru-RU" sz="2400" dirty="0" smtClean="0"/>
              <a:t>Какой способ образования вы использовали:</a:t>
            </a:r>
          </a:p>
          <a:p>
            <a:r>
              <a:rPr lang="ru-RU" sz="2400" dirty="0" smtClean="0"/>
              <a:t>	Житель Москвы	-	</a:t>
            </a:r>
          </a:p>
          <a:p>
            <a:r>
              <a:rPr lang="ru-RU" sz="2400" dirty="0" smtClean="0"/>
              <a:t>	Слегка розовый	-	</a:t>
            </a:r>
          </a:p>
          <a:p>
            <a:r>
              <a:rPr lang="ru-RU" sz="2400" dirty="0" smtClean="0"/>
              <a:t>	Маленькая дочь	-	</a:t>
            </a:r>
          </a:p>
          <a:p>
            <a:r>
              <a:rPr lang="ru-RU" sz="2400" dirty="0" smtClean="0"/>
              <a:t>	Огромный дом	-	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/>
          </a:p>
        </p:txBody>
      </p:sp>
      <p:sp>
        <p:nvSpPr>
          <p:cNvPr id="4" name="Arc 9"/>
          <p:cNvSpPr>
            <a:spLocks/>
          </p:cNvSpPr>
          <p:nvPr/>
        </p:nvSpPr>
        <p:spPr bwMode="auto">
          <a:xfrm rot="18189967">
            <a:off x="431447" y="436147"/>
            <a:ext cx="303626" cy="42213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rc 9"/>
          <p:cNvSpPr>
            <a:spLocks/>
          </p:cNvSpPr>
          <p:nvPr/>
        </p:nvSpPr>
        <p:spPr bwMode="auto">
          <a:xfrm rot="18306931">
            <a:off x="287675" y="1519312"/>
            <a:ext cx="303626" cy="42213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-1" y="5085184"/>
            <a:ext cx="91440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r>
              <a:rPr lang="ru-RU" sz="2400" b="1" dirty="0" smtClean="0"/>
              <a:t>Учитель:</a:t>
            </a:r>
            <a:r>
              <a:rPr lang="ru-RU" dirty="0" smtClean="0"/>
              <a:t>   </a:t>
            </a:r>
            <a:r>
              <a:rPr lang="ru-RU" sz="2400" dirty="0" smtClean="0"/>
              <a:t>Не только суффикс используется для образования новых слов, но и весьма широко для этой цели применяется приставка.</a:t>
            </a:r>
          </a:p>
          <a:p>
            <a:endParaRPr lang="ru-RU" dirty="0"/>
          </a:p>
        </p:txBody>
      </p:sp>
      <p:sp>
        <p:nvSpPr>
          <p:cNvPr id="8" name="4-конечная звезда 7"/>
          <p:cNvSpPr/>
          <p:nvPr/>
        </p:nvSpPr>
        <p:spPr>
          <a:xfrm>
            <a:off x="3635896" y="836712"/>
            <a:ext cx="360040" cy="360040"/>
          </a:xfrm>
          <a:prstGeom prst="star4">
            <a:avLst>
              <a:gd name="adj" fmla="val 258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4-конечная звезда 8"/>
          <p:cNvSpPr/>
          <p:nvPr/>
        </p:nvSpPr>
        <p:spPr>
          <a:xfrm>
            <a:off x="3635896" y="1916832"/>
            <a:ext cx="360040" cy="360040"/>
          </a:xfrm>
          <a:prstGeom prst="star4">
            <a:avLst>
              <a:gd name="adj" fmla="val 258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4-конечная звезда 9"/>
          <p:cNvSpPr/>
          <p:nvPr/>
        </p:nvSpPr>
        <p:spPr>
          <a:xfrm>
            <a:off x="3563888" y="4941168"/>
            <a:ext cx="360040" cy="360040"/>
          </a:xfrm>
          <a:prstGeom prst="star4">
            <a:avLst>
              <a:gd name="adj" fmla="val 258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1" cy="8969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Упр-е</a:t>
            </a:r>
            <a:r>
              <a:rPr lang="ru-RU" b="1" dirty="0" smtClean="0"/>
              <a:t> № 20 </a:t>
            </a:r>
            <a:r>
              <a:rPr lang="ru-RU" i="1" dirty="0" smtClean="0"/>
              <a:t>(знакомство с условием выполнения </a:t>
            </a:r>
            <a:r>
              <a:rPr lang="ru-RU" i="1" dirty="0" err="1" smtClean="0"/>
              <a:t>упр-я</a:t>
            </a:r>
            <a:r>
              <a:rPr lang="ru-RU" i="1" dirty="0" smtClean="0"/>
              <a:t>)</a:t>
            </a:r>
          </a:p>
          <a:p>
            <a:endParaRPr lang="ru-RU" i="1" dirty="0" smtClean="0"/>
          </a:p>
          <a:p>
            <a:r>
              <a:rPr lang="ru-RU" b="1" dirty="0" err="1" smtClean="0"/>
              <a:t>Инд-но</a:t>
            </a:r>
            <a:r>
              <a:rPr lang="ru-RU" b="1" dirty="0" smtClean="0"/>
              <a:t>:</a:t>
            </a:r>
            <a:r>
              <a:rPr lang="ru-RU" dirty="0" smtClean="0"/>
              <a:t> 	</a:t>
            </a:r>
            <a:r>
              <a:rPr lang="ru-RU" i="1" dirty="0" smtClean="0"/>
              <a:t>1 ученик записывает те словосочетания, значение приставки в которых определить трудно; </a:t>
            </a:r>
          </a:p>
          <a:p>
            <a:r>
              <a:rPr lang="ru-RU" dirty="0" smtClean="0"/>
              <a:t>	</a:t>
            </a:r>
            <a:r>
              <a:rPr lang="ru-RU" i="1" dirty="0" smtClean="0"/>
              <a:t>2 ученик записывает те </a:t>
            </a:r>
            <a:r>
              <a:rPr lang="ru-RU" i="1" dirty="0" err="1" smtClean="0"/>
              <a:t>слово-соч-я</a:t>
            </a:r>
            <a:r>
              <a:rPr lang="ru-RU" i="1" dirty="0" smtClean="0"/>
              <a:t>, где есть приставка </a:t>
            </a:r>
            <a:r>
              <a:rPr lang="ru-RU" i="1" dirty="0" err="1" smtClean="0"/>
              <a:t>пре</a:t>
            </a:r>
            <a:r>
              <a:rPr lang="ru-RU" i="1" dirty="0" smtClean="0"/>
              <a:t>;</a:t>
            </a:r>
          </a:p>
          <a:p>
            <a:r>
              <a:rPr lang="ru-RU" i="1" dirty="0" smtClean="0"/>
              <a:t>	3 ученик записывает </a:t>
            </a:r>
            <a:r>
              <a:rPr lang="ru-RU" i="1" dirty="0" err="1" smtClean="0"/>
              <a:t>слово-соч-я</a:t>
            </a:r>
            <a:r>
              <a:rPr lang="ru-RU" i="1" dirty="0" smtClean="0"/>
              <a:t> с </a:t>
            </a:r>
            <a:r>
              <a:rPr lang="ru-RU" i="1" dirty="0" err="1" smtClean="0"/>
              <a:t>пре-при</a:t>
            </a:r>
            <a:r>
              <a:rPr lang="ru-RU" i="1" dirty="0" smtClean="0"/>
              <a:t>, в которых </a:t>
            </a:r>
            <a:r>
              <a:rPr lang="ru-RU" i="1" dirty="0" err="1" smtClean="0"/>
              <a:t>пре-при</a:t>
            </a:r>
            <a:r>
              <a:rPr lang="ru-RU" i="1" dirty="0" smtClean="0"/>
              <a:t> не являются приставками.</a:t>
            </a:r>
          </a:p>
          <a:p>
            <a:endParaRPr lang="ru-RU" i="1" dirty="0" smtClean="0"/>
          </a:p>
          <a:p>
            <a:r>
              <a:rPr lang="ru-RU" sz="2000" b="1" dirty="0" smtClean="0"/>
              <a:t>Все остальные ученики</a:t>
            </a:r>
            <a:r>
              <a:rPr lang="ru-RU" b="1" dirty="0" smtClean="0"/>
              <a:t> </a:t>
            </a:r>
            <a:r>
              <a:rPr lang="ru-RU" dirty="0" smtClean="0"/>
              <a:t>выписывают по 2-3 </a:t>
            </a:r>
            <a:r>
              <a:rPr lang="ru-RU" dirty="0" err="1" smtClean="0"/>
              <a:t>слово-соч-я</a:t>
            </a:r>
            <a:r>
              <a:rPr lang="ru-RU" dirty="0" smtClean="0"/>
              <a:t> с приставкой при, имеющей значения: </a:t>
            </a:r>
          </a:p>
          <a:p>
            <a:pPr lvl="0"/>
            <a:r>
              <a:rPr lang="ru-RU" sz="2000" i="1" dirty="0" smtClean="0"/>
              <a:t>Приближение - 					близость (около чего-то)</a:t>
            </a:r>
          </a:p>
          <a:p>
            <a:pPr lvl="0"/>
            <a:r>
              <a:rPr lang="ru-RU" sz="2000" i="1" dirty="0" smtClean="0"/>
              <a:t>Присоединение - 			неполнота действия (чуть-чуть)</a:t>
            </a:r>
          </a:p>
          <a:p>
            <a:pPr lvl="0"/>
            <a:endParaRPr lang="ru-RU" sz="2000" i="1" dirty="0" smtClean="0"/>
          </a:p>
          <a:p>
            <a:r>
              <a:rPr lang="ru-RU" b="1" dirty="0" smtClean="0"/>
              <a:t>индивидуальное упражнение: № 22 </a:t>
            </a:r>
            <a:r>
              <a:rPr lang="ru-RU" dirty="0" smtClean="0"/>
              <a:t>по заданию </a:t>
            </a:r>
            <a:r>
              <a:rPr lang="ru-RU" dirty="0" err="1" smtClean="0"/>
              <a:t>упр-я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	ответить на вопрос этого </a:t>
            </a:r>
            <a:r>
              <a:rPr lang="ru-RU" dirty="0" err="1" smtClean="0"/>
              <a:t>упр-я</a:t>
            </a:r>
            <a:r>
              <a:rPr lang="ru-RU" dirty="0" smtClean="0"/>
              <a:t>:</a:t>
            </a:r>
          </a:p>
          <a:p>
            <a:r>
              <a:rPr lang="ru-RU" sz="2000" dirty="0" smtClean="0"/>
              <a:t>Что изучает раздел науки о языке Этимология?</a:t>
            </a:r>
            <a:r>
              <a:rPr lang="ru-RU" sz="2000" dirty="0" smtClean="0"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a typeface="Calibri"/>
                <a:cs typeface="Times New Roman"/>
              </a:rPr>
              <a:t>Изменилось ли значение этих слов сейчас?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a typeface="Calibri"/>
                <a:cs typeface="Times New Roman"/>
              </a:rPr>
              <a:t>Слова эти записать в орфографический словарик, знать их значение.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> - Общеупотребительны ли они в современном русском языке?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a typeface="Calibri"/>
                <a:cs typeface="Times New Roman"/>
              </a:rPr>
              <a:t>Для всех: в терминологический словарик запишите те термины, которые употреблялись на уроке.</a:t>
            </a:r>
          </a:p>
          <a:p>
            <a:endParaRPr lang="ru-RU" dirty="0" smtClean="0">
              <a:ea typeface="Calibri"/>
              <a:cs typeface="Times New Roman"/>
            </a:endParaRPr>
          </a:p>
          <a:p>
            <a:endParaRPr lang="ru-RU" dirty="0" smtClean="0">
              <a:ea typeface="Calibri"/>
              <a:cs typeface="Times New Roman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2800" b="1" dirty="0" smtClean="0"/>
              <a:t>Учитель подводит итоги сказанному: </a:t>
            </a:r>
          </a:p>
          <a:p>
            <a:r>
              <a:rPr lang="ru-RU" sz="2400" dirty="0" smtClean="0"/>
              <a:t>Итак, много внимания мы уделили двум способам словообразования: приставочному и суффиксальному.</a:t>
            </a:r>
          </a:p>
          <a:p>
            <a:r>
              <a:rPr lang="ru-RU" sz="2400" dirty="0" smtClean="0"/>
              <a:t>	</a:t>
            </a:r>
          </a:p>
          <a:p>
            <a:r>
              <a:rPr lang="ru-RU" sz="2400" dirty="0" smtClean="0"/>
              <a:t>Работаем с упражнениями </a:t>
            </a:r>
            <a:r>
              <a:rPr lang="ru-RU" sz="2400" b="1" dirty="0" smtClean="0"/>
              <a:t>№ 18 </a:t>
            </a:r>
            <a:r>
              <a:rPr lang="ru-RU" sz="2400" i="1" dirty="0" smtClean="0"/>
              <a:t>(устно)</a:t>
            </a:r>
          </a:p>
          <a:p>
            <a:r>
              <a:rPr lang="ru-RU" sz="2400" dirty="0" smtClean="0"/>
              <a:t>- Какие способы словообразования названы?</a:t>
            </a:r>
          </a:p>
          <a:p>
            <a:r>
              <a:rPr lang="ru-RU" sz="2400" dirty="0" smtClean="0"/>
              <a:t>	</a:t>
            </a:r>
            <a:r>
              <a:rPr lang="ru-RU" sz="2400" dirty="0" err="1" smtClean="0"/>
              <a:t>Упр-е</a:t>
            </a:r>
            <a:r>
              <a:rPr lang="ru-RU" sz="2400" dirty="0" smtClean="0"/>
              <a:t> </a:t>
            </a:r>
            <a:r>
              <a:rPr lang="ru-RU" sz="2400" b="1" dirty="0" smtClean="0"/>
              <a:t>№ 17 </a:t>
            </a:r>
            <a:r>
              <a:rPr lang="ru-RU" sz="2400" i="1" dirty="0" smtClean="0"/>
              <a:t>(устно)</a:t>
            </a:r>
          </a:p>
          <a:p>
            <a:r>
              <a:rPr lang="ru-RU" sz="2400" dirty="0" smtClean="0"/>
              <a:t>- Назвать только те, которые не названы в упражнении № 18 </a:t>
            </a:r>
          </a:p>
          <a:p>
            <a:pPr algn="ctr"/>
            <a:r>
              <a:rPr lang="ru-RU" sz="2400" dirty="0" smtClean="0"/>
              <a:t>Проверка заданий</a:t>
            </a:r>
          </a:p>
          <a:p>
            <a:r>
              <a:rPr lang="ru-RU" sz="2400" b="1" dirty="0" smtClean="0"/>
              <a:t>Учитель:</a:t>
            </a:r>
            <a:r>
              <a:rPr lang="ru-RU" sz="2400" dirty="0" smtClean="0"/>
              <a:t>  Ни в одном из предложенных упражнений не назван еще один способ словообразования – </a:t>
            </a:r>
            <a:r>
              <a:rPr lang="ru-RU" sz="2400" b="1" u="sng" dirty="0" err="1" smtClean="0"/>
              <a:t>бессуффиксный</a:t>
            </a:r>
            <a:r>
              <a:rPr lang="ru-RU" sz="2400" dirty="0" smtClean="0"/>
              <a:t>;</a:t>
            </a:r>
          </a:p>
          <a:p>
            <a:pPr algn="ctr"/>
            <a:r>
              <a:rPr lang="ru-RU" sz="2400" dirty="0" smtClean="0"/>
              <a:t> Приведите примеры</a:t>
            </a:r>
          </a:p>
          <a:p>
            <a:r>
              <a:rPr lang="ru-RU" sz="2400" i="1" dirty="0" smtClean="0"/>
              <a:t>(если ученики не сумеют привести примеры, учитель показывает </a:t>
            </a:r>
            <a:r>
              <a:rPr lang="ru-RU" sz="2400" i="1" dirty="0" err="1" smtClean="0"/>
              <a:t>слудующее</a:t>
            </a:r>
            <a:r>
              <a:rPr lang="ru-RU" sz="2400" i="1" dirty="0" smtClean="0"/>
              <a:t>)</a:t>
            </a:r>
          </a:p>
          <a:p>
            <a:r>
              <a:rPr lang="ru-RU" sz="2400" dirty="0" smtClean="0"/>
              <a:t>Синий 		синь,   		зеленый	       зелень, </a:t>
            </a:r>
          </a:p>
          <a:p>
            <a:r>
              <a:rPr lang="ru-RU" sz="2400" dirty="0" smtClean="0"/>
              <a:t>Юный	         	юн,      		поискать		 поиск, </a:t>
            </a:r>
          </a:p>
          <a:p>
            <a:endParaRPr lang="ru-RU" sz="2400" dirty="0" smtClean="0"/>
          </a:p>
          <a:p>
            <a:pPr lvl="1"/>
            <a:r>
              <a:rPr lang="ru-RU" sz="2400" b="1" dirty="0" smtClean="0"/>
              <a:t>Это самый непродуктивный способ словообразования.</a:t>
            </a:r>
          </a:p>
          <a:p>
            <a:endParaRPr lang="ru-RU" dirty="0"/>
          </a:p>
        </p:txBody>
      </p:sp>
      <p:sp>
        <p:nvSpPr>
          <p:cNvPr id="3" name="Стрелка вправо 2"/>
          <p:cNvSpPr/>
          <p:nvPr/>
        </p:nvSpPr>
        <p:spPr>
          <a:xfrm rot="10800000">
            <a:off x="1115616" y="5373216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 rot="10800000">
            <a:off x="5292080" y="5373216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1115616" y="5733256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0800000">
            <a:off x="5292080" y="5805264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908720"/>
            <a:ext cx="6858000" cy="990600"/>
          </a:xfrm>
        </p:spPr>
        <p:txBody>
          <a:bodyPr/>
          <a:lstStyle/>
          <a:p>
            <a:pPr algn="ctr"/>
            <a:r>
              <a:rPr lang="ru-RU" dirty="0" smtClean="0"/>
              <a:t>Словообразовательный анализ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844824"/>
            <a:ext cx="6858000" cy="468052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1 ряд – (устранить) </a:t>
            </a:r>
            <a:r>
              <a:rPr lang="ru-RU" sz="3600" b="1" dirty="0" err="1" smtClean="0">
                <a:solidFill>
                  <a:schemeClr val="tx1"/>
                </a:solidFill>
              </a:rPr>
              <a:t>бе_порядок</a:t>
            </a:r>
            <a:r>
              <a:rPr lang="ru-RU" sz="3600" dirty="0" smtClean="0">
                <a:solidFill>
                  <a:schemeClr val="tx1"/>
                </a:solidFill>
              </a:rPr>
              <a:t> 			</a:t>
            </a:r>
          </a:p>
          <a:p>
            <a:pPr lvl="2" algn="l"/>
            <a:r>
              <a:rPr lang="ru-RU" sz="3600" b="1" dirty="0" err="1" smtClean="0">
                <a:solidFill>
                  <a:schemeClr val="tx1"/>
                </a:solidFill>
              </a:rPr>
              <a:t>Пред_стория</a:t>
            </a:r>
            <a:r>
              <a:rPr lang="ru-RU" sz="3600" dirty="0" smtClean="0">
                <a:solidFill>
                  <a:schemeClr val="tx1"/>
                </a:solidFill>
              </a:rPr>
              <a:t> (романа) 	</a:t>
            </a:r>
          </a:p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2 ряд – </a:t>
            </a:r>
            <a:r>
              <a:rPr lang="ru-RU" sz="3600" b="1" i="1" dirty="0" err="1" smtClean="0">
                <a:solidFill>
                  <a:schemeClr val="tx1"/>
                </a:solidFill>
              </a:rPr>
              <a:t>клюквен_ый</a:t>
            </a:r>
            <a:r>
              <a:rPr lang="ru-RU" sz="3600" dirty="0" smtClean="0">
                <a:solidFill>
                  <a:schemeClr val="tx1"/>
                </a:solidFill>
              </a:rPr>
              <a:t> (морс)			</a:t>
            </a:r>
          </a:p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	</a:t>
            </a:r>
            <a:r>
              <a:rPr lang="ru-RU" sz="3600" b="1" dirty="0" err="1" smtClean="0">
                <a:solidFill>
                  <a:schemeClr val="tx1"/>
                </a:solidFill>
              </a:rPr>
              <a:t>матрос_кий</a:t>
            </a:r>
            <a:r>
              <a:rPr lang="ru-RU" sz="3600" dirty="0" smtClean="0">
                <a:solidFill>
                  <a:schemeClr val="tx1"/>
                </a:solidFill>
              </a:rPr>
              <a:t> (танец)</a:t>
            </a:r>
          </a:p>
          <a:p>
            <a:pPr algn="l"/>
            <a:endParaRPr lang="ru-RU" sz="3600" dirty="0" smtClean="0">
              <a:solidFill>
                <a:schemeClr val="tx1"/>
              </a:solidFill>
            </a:endParaRPr>
          </a:p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3 ряд – (вымыть) </a:t>
            </a:r>
            <a:r>
              <a:rPr lang="ru-RU" sz="3600" b="1" dirty="0" err="1" smtClean="0">
                <a:solidFill>
                  <a:schemeClr val="tx1"/>
                </a:solidFill>
              </a:rPr>
              <a:t>подокон_ик</a:t>
            </a:r>
            <a:r>
              <a:rPr lang="ru-RU" sz="3600" dirty="0" smtClean="0">
                <a:solidFill>
                  <a:schemeClr val="tx1"/>
                </a:solidFill>
              </a:rPr>
              <a:t> 			   </a:t>
            </a:r>
          </a:p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	</a:t>
            </a:r>
            <a:r>
              <a:rPr lang="ru-RU" sz="3600" b="1" i="1" dirty="0" err="1" smtClean="0">
                <a:solidFill>
                  <a:schemeClr val="tx1"/>
                </a:solidFill>
              </a:rPr>
              <a:t>Настен_ый</a:t>
            </a:r>
            <a:r>
              <a:rPr lang="ru-RU" sz="3600" dirty="0" smtClean="0">
                <a:solidFill>
                  <a:schemeClr val="tx1"/>
                </a:solidFill>
              </a:rPr>
              <a:t> (календарь) 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endParaRPr lang="ru-RU" sz="3600" dirty="0" smtClean="0">
              <a:solidFill>
                <a:schemeClr val="tx1"/>
              </a:solidFill>
            </a:endParaRPr>
          </a:p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(не забывать об орфограммах в анализируемых словах)</a:t>
            </a:r>
          </a:p>
          <a:p>
            <a:pPr algn="l"/>
            <a:endParaRPr lang="ru-RU" sz="2900" dirty="0" smtClean="0">
              <a:solidFill>
                <a:schemeClr val="tx1"/>
              </a:solidFill>
            </a:endParaRPr>
          </a:p>
          <a:p>
            <a:pPr algn="l"/>
            <a:endParaRPr lang="ru-RU" sz="3600" dirty="0" smtClean="0">
              <a:solidFill>
                <a:schemeClr val="tx1"/>
              </a:solidFill>
            </a:endParaRPr>
          </a:p>
          <a:p>
            <a:pPr lvl="1" algn="l"/>
            <a:r>
              <a:rPr lang="ru-RU" sz="3900" dirty="0" smtClean="0">
                <a:solidFill>
                  <a:schemeClr val="tx1"/>
                </a:solidFill>
              </a:rPr>
              <a:t>-Какие морфемы использованы для</a:t>
            </a:r>
          </a:p>
          <a:p>
            <a:pPr lvl="1" algn="l"/>
            <a:r>
              <a:rPr lang="ru-RU" sz="3900" dirty="0" smtClean="0">
                <a:solidFill>
                  <a:schemeClr val="tx1"/>
                </a:solidFill>
              </a:rPr>
              <a:t>словообразования</a:t>
            </a:r>
            <a:r>
              <a:rPr lang="ru-RU" sz="3900" dirty="0" smtClean="0">
                <a:solidFill>
                  <a:schemeClr val="tx1"/>
                </a:solidFill>
              </a:rPr>
              <a:t>?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			</a:t>
            </a:r>
          </a:p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643210">
            <a:off x="5248517" y="1639280"/>
            <a:ext cx="1333612" cy="16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181687">
            <a:off x="7624780" y="5311688"/>
            <a:ext cx="1333612" cy="16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алла\Desktop\Фотографии\1253123028_autumn_5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Зернохранилище </a:t>
            </a:r>
          </a:p>
          <a:p>
            <a:r>
              <a:rPr lang="ru-RU" sz="2800" dirty="0" smtClean="0"/>
              <a:t>Железнодорожный  	</a:t>
            </a:r>
          </a:p>
          <a:p>
            <a:pPr lvl="1"/>
            <a:r>
              <a:rPr lang="ru-RU" sz="2800" dirty="0" smtClean="0"/>
              <a:t>Произвести еще и морфемный анализ этих слов.</a:t>
            </a:r>
          </a:p>
          <a:p>
            <a:pPr lvl="1"/>
            <a:r>
              <a:rPr lang="ru-RU" sz="2800" dirty="0" smtClean="0"/>
              <a:t>Одно и то же это или разные виды анализа?</a:t>
            </a:r>
          </a:p>
          <a:p>
            <a:pPr lvl="0" algn="ctr"/>
            <a:r>
              <a:rPr lang="ru-RU" sz="2800" b="1" dirty="0" smtClean="0"/>
              <a:t>В чем их отличие?</a:t>
            </a:r>
          </a:p>
          <a:p>
            <a:r>
              <a:rPr lang="ru-RU" sz="2800" i="1" dirty="0" smtClean="0"/>
              <a:t>(при словообразовательном анализе мы говорим об образовании слов: от чего и с помощью чего оно образовалось; при </a:t>
            </a:r>
            <a:r>
              <a:rPr lang="ru-RU" sz="2800" i="1" dirty="0" err="1" smtClean="0"/>
              <a:t>морфельном</a:t>
            </a:r>
            <a:r>
              <a:rPr lang="ru-RU" sz="2800" i="1" dirty="0" smtClean="0"/>
              <a:t>  анализе – из каких значимых морфем состоит слова)?</a:t>
            </a:r>
          </a:p>
          <a:p>
            <a:pPr lvl="1"/>
            <a:r>
              <a:rPr lang="ru-RU" sz="2800" b="1" i="1" dirty="0" smtClean="0"/>
              <a:t>Это разные виды разбора.</a:t>
            </a:r>
          </a:p>
          <a:p>
            <a:r>
              <a:rPr lang="ru-RU" sz="2800" i="1" dirty="0" smtClean="0"/>
              <a:t>Для чего надо знать морфемный состав слова?</a:t>
            </a:r>
          </a:p>
          <a:p>
            <a:r>
              <a:rPr lang="ru-RU" sz="2800" dirty="0" smtClean="0"/>
              <a:t>	</a:t>
            </a:r>
            <a:r>
              <a:rPr lang="ru-RU" sz="2400" i="1" dirty="0" smtClean="0"/>
              <a:t>(для грамотного его написания)</a:t>
            </a:r>
          </a:p>
          <a:p>
            <a:r>
              <a:rPr lang="ru-RU" sz="2800" b="1" dirty="0" smtClean="0"/>
              <a:t>Учитель:</a:t>
            </a:r>
            <a:r>
              <a:rPr lang="ru-RU" sz="2800" dirty="0" smtClean="0"/>
              <a:t> Мы много внимания уделили тем значительным частям слова, которые являются словообразующими.</a:t>
            </a:r>
          </a:p>
          <a:p>
            <a:r>
              <a:rPr lang="ru-RU" sz="2800" dirty="0" smtClean="0"/>
              <a:t>- </a:t>
            </a:r>
            <a:r>
              <a:rPr lang="ru-RU" sz="2800" b="1" dirty="0" smtClean="0"/>
              <a:t>Какая значимая часть слова не используется для этой цели, т. к. задача у нее другая? </a:t>
            </a:r>
          </a:p>
          <a:p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 rot="10800000">
            <a:off x="3347864" y="188640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3347864" y="620688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404664"/>
            <a:ext cx="87129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/>
            <a:r>
              <a:rPr lang="ru-RU" sz="2400" dirty="0" smtClean="0"/>
              <a:t>	</a:t>
            </a:r>
            <a:r>
              <a:rPr lang="ru-RU" sz="3600" dirty="0" smtClean="0"/>
              <a:t>Цели:</a:t>
            </a:r>
          </a:p>
          <a:p>
            <a:endParaRPr lang="ru-RU" sz="2400" dirty="0" smtClean="0"/>
          </a:p>
          <a:p>
            <a:pPr lvl="0"/>
            <a:r>
              <a:rPr lang="ru-RU" sz="2400" b="1" dirty="0" smtClean="0"/>
              <a:t>Знал:</a:t>
            </a:r>
            <a:r>
              <a:rPr lang="ru-RU" sz="2400" dirty="0" smtClean="0"/>
              <a:t> состав слов и основные способы их образования;</a:t>
            </a:r>
          </a:p>
          <a:p>
            <a:pPr lvl="0"/>
            <a:r>
              <a:rPr lang="ru-RU" sz="2400" dirty="0" smtClean="0"/>
              <a:t>совершенствовать умение производить разборы слов по составу (морфемный) и словообразовательный;</a:t>
            </a:r>
          </a:p>
          <a:p>
            <a:pPr lvl="0"/>
            <a:r>
              <a:rPr lang="ru-RU" sz="2400" dirty="0" smtClean="0"/>
              <a:t>обосновать орфографические навыки правописания (приставок, корней, слов), опираясь на состав слова и законы словообразования.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b="1" dirty="0" smtClean="0"/>
              <a:t>Дидактический материал урока</a:t>
            </a:r>
            <a:r>
              <a:rPr lang="ru-RU" sz="2400" b="1" dirty="0" smtClean="0"/>
              <a:t>: учебник 8 класс (С.Г. </a:t>
            </a:r>
            <a:r>
              <a:rPr lang="ru-RU" sz="2400" b="1" dirty="0" err="1" smtClean="0"/>
              <a:t>Бархударов</a:t>
            </a:r>
            <a:r>
              <a:rPr lang="ru-RU" sz="2400" b="1" dirty="0" smtClean="0"/>
              <a:t>, С.Е. Крючков </a:t>
            </a:r>
            <a:r>
              <a:rPr lang="ru-RU" sz="2400" b="1" dirty="0" smtClean="0"/>
              <a:t>и др.)</a:t>
            </a:r>
            <a:endParaRPr lang="ru-RU" sz="2400" b="1" dirty="0" smtClean="0"/>
          </a:p>
          <a:p>
            <a:r>
              <a:rPr lang="ru-RU" sz="2400" dirty="0" smtClean="0"/>
              <a:t>§</a:t>
            </a:r>
            <a:r>
              <a:rPr lang="ru-RU" sz="2400" dirty="0" smtClean="0"/>
              <a:t>3, теория, стр. 11, 13; </a:t>
            </a:r>
            <a:r>
              <a:rPr lang="ru-RU" sz="2400" dirty="0" err="1" smtClean="0"/>
              <a:t>упр-я</a:t>
            </a:r>
            <a:r>
              <a:rPr lang="ru-RU" sz="2400" dirty="0" smtClean="0"/>
              <a:t> № 17, 18, 20, 21, 22, 23; словарь стр. 13, составление орфографического и терминологического словарей (в течение года).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60212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алла\Desktop\Фотографии\1253123028_autumn_5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172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ru-RU" dirty="0" smtClean="0"/>
              <a:t>Назвать формы одного и того же слова:</a:t>
            </a:r>
          </a:p>
          <a:p>
            <a:pPr marL="342900" lvl="0" indent="-342900"/>
            <a:endParaRPr lang="ru-RU" dirty="0" smtClean="0"/>
          </a:p>
          <a:p>
            <a:r>
              <a:rPr lang="ru-RU" sz="2000" b="1" dirty="0" smtClean="0"/>
              <a:t>Вода, водный, к воде, подводный, водица, за водой, водами, водник,                 по водному пути.</a:t>
            </a:r>
          </a:p>
          <a:p>
            <a:endParaRPr lang="ru-RU" sz="2000" b="1" dirty="0" smtClean="0"/>
          </a:p>
          <a:p>
            <a:pPr lvl="1">
              <a:buFontTx/>
              <a:buChar char="-"/>
            </a:pPr>
            <a:r>
              <a:rPr lang="ru-RU" dirty="0" smtClean="0"/>
              <a:t>Почему только эти слова?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 lvl="0"/>
            <a:r>
              <a:rPr lang="ru-RU" dirty="0" smtClean="0"/>
              <a:t>2.   У данных слов выделите окончания, укажите их значения, сделайте вывод:</a:t>
            </a:r>
          </a:p>
          <a:p>
            <a:r>
              <a:rPr lang="ru-RU" dirty="0" smtClean="0"/>
              <a:t>- что о слове можно узнать по окончанию?</a:t>
            </a:r>
          </a:p>
          <a:p>
            <a:pPr lvl="4"/>
            <a:r>
              <a:rPr lang="ru-RU" dirty="0" smtClean="0"/>
              <a:t>1 ряд  -  </a:t>
            </a:r>
            <a:r>
              <a:rPr lang="ru-RU" sz="2000" b="1" i="1" dirty="0" smtClean="0"/>
              <a:t>березами</a:t>
            </a:r>
          </a:p>
          <a:p>
            <a:pPr lvl="4"/>
            <a:endParaRPr lang="ru-RU" dirty="0" smtClean="0"/>
          </a:p>
          <a:p>
            <a:pPr lvl="4"/>
            <a:r>
              <a:rPr lang="ru-RU" dirty="0" smtClean="0"/>
              <a:t>2 ряд – </a:t>
            </a:r>
            <a:r>
              <a:rPr lang="ru-RU" sz="2000" b="1" i="1" dirty="0" smtClean="0"/>
              <a:t>зелеными</a:t>
            </a:r>
          </a:p>
          <a:p>
            <a:pPr lvl="4"/>
            <a:endParaRPr lang="ru-RU" dirty="0" smtClean="0"/>
          </a:p>
          <a:p>
            <a:pPr lvl="4"/>
            <a:r>
              <a:rPr lang="ru-RU" dirty="0" smtClean="0"/>
              <a:t>3 ряд -  </a:t>
            </a:r>
            <a:r>
              <a:rPr lang="ru-RU" sz="2000" b="1" i="1" dirty="0" smtClean="0"/>
              <a:t>удивишь</a:t>
            </a:r>
          </a:p>
          <a:p>
            <a:r>
              <a:rPr lang="ru-RU" dirty="0" smtClean="0"/>
              <a:t> </a:t>
            </a:r>
          </a:p>
          <a:p>
            <a:pPr lvl="1">
              <a:buFontTx/>
              <a:buChar char="-"/>
            </a:pPr>
            <a:r>
              <a:rPr lang="ru-RU" dirty="0" smtClean="0"/>
              <a:t>Какова роль окончания в словах?</a:t>
            </a:r>
          </a:p>
          <a:p>
            <a:pPr>
              <a:buFontTx/>
              <a:buChar char="-"/>
            </a:pPr>
            <a:endParaRPr lang="ru-RU" dirty="0" smtClean="0"/>
          </a:p>
          <a:p>
            <a:r>
              <a:rPr lang="ru-RU" sz="2400" b="1" dirty="0" smtClean="0"/>
              <a:t>Вывод:</a:t>
            </a:r>
            <a:r>
              <a:rPr lang="ru-RU" dirty="0" smtClean="0"/>
              <a:t>  окончание (у изменяемых слов) указывает на грамматическое значение слова,                 служит для связи слов в словосочетании и предложении.</a:t>
            </a:r>
          </a:p>
          <a:p>
            <a:r>
              <a:rPr lang="ru-RU" dirty="0" smtClean="0"/>
              <a:t> </a:t>
            </a:r>
          </a:p>
          <a:p>
            <a:pPr algn="ctr"/>
            <a:r>
              <a:rPr lang="ru-RU" sz="2400" b="1" dirty="0" smtClean="0"/>
              <a:t>Итак, подведем итог всему сказанному на уроке: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6858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Итог урока: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6048672" cy="468052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ClrTx/>
              <a:buSzPct val="85000"/>
              <a:buFont typeface="+mj-lt"/>
              <a:buAutoNum type="arabicPeriod"/>
            </a:pPr>
            <a:r>
              <a:rPr lang="ru-RU" sz="2600" dirty="0" smtClean="0">
                <a:solidFill>
                  <a:schemeClr val="tx1"/>
                </a:solidFill>
              </a:rPr>
              <a:t>Нам надо обязательно знать, из каких значимых частей состоят слова, чтоб не </a:t>
            </a:r>
            <a:r>
              <a:rPr lang="ru-RU" sz="3500" i="1" dirty="0" smtClean="0">
                <a:solidFill>
                  <a:schemeClr val="tx1"/>
                </a:solidFill>
              </a:rPr>
              <a:t>ошибиться в их написании</a:t>
            </a:r>
            <a:r>
              <a:rPr lang="ru-RU" sz="26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ClrTx/>
              <a:buSzPct val="85000"/>
              <a:buFont typeface="+mj-lt"/>
              <a:buAutoNum type="arabicPeriod"/>
            </a:pPr>
            <a:endParaRPr lang="ru-RU" sz="2600" dirty="0" smtClean="0">
              <a:solidFill>
                <a:schemeClr val="tx1"/>
              </a:solidFill>
            </a:endParaRPr>
          </a:p>
          <a:p>
            <a:pPr marL="514350" indent="-514350" algn="l">
              <a:buClrTx/>
              <a:buSzPct val="85000"/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Каждая </a:t>
            </a:r>
            <a:r>
              <a:rPr lang="ru-RU" sz="2800" i="1" dirty="0" smtClean="0">
                <a:solidFill>
                  <a:schemeClr val="tx1"/>
                </a:solidFill>
              </a:rPr>
              <a:t>морфема</a:t>
            </a:r>
            <a:r>
              <a:rPr lang="ru-RU" sz="2800" dirty="0" smtClean="0">
                <a:solidFill>
                  <a:schemeClr val="tx1"/>
                </a:solidFill>
              </a:rPr>
              <a:t> названа </a:t>
            </a:r>
            <a:r>
              <a:rPr lang="ru-RU" sz="2800" i="1" dirty="0" smtClean="0">
                <a:solidFill>
                  <a:schemeClr val="tx1"/>
                </a:solidFill>
              </a:rPr>
              <a:t>значимой</a:t>
            </a:r>
            <a:r>
              <a:rPr lang="ru-RU" sz="2800" dirty="0" smtClean="0">
                <a:solidFill>
                  <a:schemeClr val="tx1"/>
                </a:solidFill>
              </a:rPr>
              <a:t>, т.к.</a:t>
            </a:r>
          </a:p>
          <a:p>
            <a:pPr marL="457200" indent="-457200" algn="l"/>
            <a:r>
              <a:rPr lang="ru-RU" sz="2800" i="1" dirty="0" smtClean="0">
                <a:solidFill>
                  <a:schemeClr val="tx1"/>
                </a:solidFill>
              </a:rPr>
              <a:t>	корень</a:t>
            </a:r>
            <a:r>
              <a:rPr lang="ru-RU" sz="2800" dirty="0" smtClean="0">
                <a:solidFill>
                  <a:schemeClr val="tx1"/>
                </a:solidFill>
              </a:rPr>
              <a:t> выражает лексическое значение всех родственных слов; </a:t>
            </a:r>
          </a:p>
          <a:p>
            <a:pPr lvl="1" algn="l"/>
            <a:r>
              <a:rPr lang="ru-RU" sz="2800" i="1" dirty="0" smtClean="0">
                <a:solidFill>
                  <a:schemeClr val="tx1"/>
                </a:solidFill>
              </a:rPr>
              <a:t>приставка</a:t>
            </a:r>
            <a:r>
              <a:rPr lang="ru-RU" sz="2800" dirty="0" smtClean="0">
                <a:solidFill>
                  <a:schemeClr val="tx1"/>
                </a:solidFill>
              </a:rPr>
              <a:t> образует новые слова;</a:t>
            </a:r>
          </a:p>
          <a:p>
            <a:pPr lvl="1" algn="l"/>
            <a:r>
              <a:rPr lang="ru-RU" sz="2800" i="1" dirty="0" smtClean="0">
                <a:solidFill>
                  <a:schemeClr val="tx1"/>
                </a:solidFill>
              </a:rPr>
              <a:t>суффикс</a:t>
            </a:r>
            <a:r>
              <a:rPr lang="ru-RU" sz="2800" dirty="0" smtClean="0">
                <a:solidFill>
                  <a:schemeClr val="tx1"/>
                </a:solidFill>
              </a:rPr>
              <a:t> тоже образует новые слова;</a:t>
            </a:r>
          </a:p>
          <a:p>
            <a:pPr lvl="1" algn="l"/>
            <a:r>
              <a:rPr lang="ru-RU" sz="2800" i="1" dirty="0" smtClean="0">
                <a:solidFill>
                  <a:schemeClr val="tx1"/>
                </a:solidFill>
              </a:rPr>
              <a:t>окончание</a:t>
            </a:r>
            <a:r>
              <a:rPr lang="ru-RU" sz="2800" dirty="0" smtClean="0">
                <a:solidFill>
                  <a:schemeClr val="tx1"/>
                </a:solidFill>
              </a:rPr>
              <a:t> образует разные формы одного и того же слова (для связи их в словосочетании и предложении).</a:t>
            </a:r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  <p:pic>
        <p:nvPicPr>
          <p:cNvPr id="5" name="Picture 5" descr="осень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5" y="2204864"/>
            <a:ext cx="2915815" cy="4653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44824"/>
            <a:ext cx="9144000" cy="9109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«Суффикс – большой трудяга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sz="2000" i="1" dirty="0" smtClean="0"/>
              <a:t>(используя репродукцию картины Левитана «Золотая осень»)</a:t>
            </a:r>
            <a:endParaRPr lang="ru-RU" sz="2000" i="1" dirty="0"/>
          </a:p>
        </p:txBody>
      </p:sp>
      <p:pic>
        <p:nvPicPr>
          <p:cNvPr id="29699" name="Picture 3" descr="C:\Users\алла\Desktop\Фотографии\1206124560_zolotaja-osen-levita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924944"/>
            <a:ext cx="5760640" cy="39330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8864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Домашнее здание: </a:t>
            </a:r>
          </a:p>
          <a:p>
            <a:r>
              <a:rPr lang="ru-RU" sz="2400" dirty="0" smtClean="0"/>
              <a:t>упр. №15 </a:t>
            </a:r>
            <a:r>
              <a:rPr lang="ru-RU" sz="2400" i="1" dirty="0" smtClean="0"/>
              <a:t>(2-часть)</a:t>
            </a:r>
            <a:r>
              <a:rPr lang="ru-RU" sz="2400" dirty="0" smtClean="0"/>
              <a:t> по условию упражнения; вести два словарика: орфографический, терминологический; по желанию - </a:t>
            </a:r>
            <a:r>
              <a:rPr lang="ru-RU" sz="2400" dirty="0" smtClean="0"/>
              <a:t>грамматическое </a:t>
            </a:r>
            <a:r>
              <a:rPr lang="ru-RU" sz="2400" dirty="0" smtClean="0"/>
              <a:t>сочинение на тему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64704"/>
            <a:ext cx="86764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Словарь терминов:</a:t>
            </a:r>
          </a:p>
          <a:p>
            <a:r>
              <a:rPr lang="ru-RU" sz="5400" dirty="0" smtClean="0"/>
              <a:t>Звукопись, аллитерация</a:t>
            </a:r>
          </a:p>
          <a:p>
            <a:r>
              <a:rPr lang="ru-RU" sz="5400" dirty="0" smtClean="0"/>
              <a:t>Однокоренные слова </a:t>
            </a:r>
          </a:p>
          <a:p>
            <a:r>
              <a:rPr lang="ru-RU" sz="5400" dirty="0" err="1" smtClean="0"/>
              <a:t>Морфемика</a:t>
            </a:r>
            <a:r>
              <a:rPr lang="ru-RU" sz="5400" dirty="0" smtClean="0"/>
              <a:t> </a:t>
            </a:r>
          </a:p>
          <a:p>
            <a:r>
              <a:rPr lang="ru-RU" sz="5400" dirty="0" smtClean="0"/>
              <a:t>Словообразование</a:t>
            </a:r>
          </a:p>
          <a:p>
            <a:r>
              <a:rPr lang="ru-RU" sz="5400" dirty="0" smtClean="0"/>
              <a:t>Этимология </a:t>
            </a:r>
            <a:endParaRPr lang="ru-RU" sz="5400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886052">
            <a:off x="7412707" y="4730161"/>
            <a:ext cx="133667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17209">
            <a:off x="6833268" y="3075817"/>
            <a:ext cx="105568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51c0_d00cca1c_XL[1]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692696"/>
            <a:ext cx="8352928" cy="5616624"/>
          </a:xfrm>
        </p:spPr>
      </p:pic>
      <p:sp>
        <p:nvSpPr>
          <p:cNvPr id="9" name="TextBox 8"/>
          <p:cNvSpPr txBox="1"/>
          <p:nvPr/>
        </p:nvSpPr>
        <p:spPr>
          <a:xfrm>
            <a:off x="2051720" y="1268761"/>
            <a:ext cx="4890570" cy="504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Ход урока</a:t>
            </a:r>
          </a:p>
          <a:p>
            <a:pPr algn="ctr"/>
            <a:r>
              <a:rPr lang="ru-RU" sz="3200" b="1" dirty="0" smtClean="0"/>
              <a:t> </a:t>
            </a:r>
            <a:r>
              <a:rPr lang="ru-RU" sz="3200" b="1" i="1" dirty="0" err="1" smtClean="0"/>
              <a:t>Поз_лотчик</a:t>
            </a:r>
            <a:r>
              <a:rPr lang="ru-RU" sz="3200" b="1" i="1" dirty="0" smtClean="0"/>
              <a:t>  </a:t>
            </a:r>
            <a:r>
              <a:rPr lang="ru-RU" sz="3200" b="1" i="1" dirty="0" err="1" smtClean="0"/>
              <a:t>с_нтябрь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прик_тил</a:t>
            </a:r>
            <a:r>
              <a:rPr lang="ru-RU" sz="3200" b="1" i="1" dirty="0" smtClean="0"/>
              <a:t> с </a:t>
            </a:r>
            <a:r>
              <a:rPr lang="ru-RU" sz="3200" b="1" i="1" dirty="0" err="1" smtClean="0"/>
              <a:t>поз_лотой_</a:t>
            </a:r>
            <a:endParaRPr lang="ru-RU" sz="3200" b="1" i="1" dirty="0" smtClean="0"/>
          </a:p>
          <a:p>
            <a:pPr algn="ctr"/>
            <a:r>
              <a:rPr lang="ru-RU" sz="3200" b="1" i="1" dirty="0" smtClean="0"/>
              <a:t>Засучил </a:t>
            </a:r>
            <a:r>
              <a:rPr lang="ru-RU" sz="3200" b="1" i="1" dirty="0" err="1" smtClean="0"/>
              <a:t>рук_ва</a:t>
            </a:r>
            <a:r>
              <a:rPr lang="ru-RU" sz="3200" b="1" i="1" dirty="0" smtClean="0"/>
              <a:t> и немедля </a:t>
            </a:r>
            <a:r>
              <a:rPr lang="ru-RU" sz="3200" b="1" i="1" dirty="0" err="1" smtClean="0"/>
              <a:t>вз_лся</a:t>
            </a:r>
            <a:r>
              <a:rPr lang="ru-RU" sz="3200" b="1" i="1" dirty="0" smtClean="0"/>
              <a:t> за </a:t>
            </a:r>
            <a:r>
              <a:rPr lang="ru-RU" sz="3200" b="1" i="1" dirty="0" err="1" smtClean="0"/>
              <a:t>р_боту</a:t>
            </a:r>
            <a:endParaRPr lang="ru-RU" sz="3200" b="1" i="1" dirty="0" smtClean="0"/>
          </a:p>
          <a:p>
            <a:pPr algn="ctr"/>
            <a:r>
              <a:rPr lang="ru-RU" sz="3200" b="1" i="1" dirty="0" smtClean="0"/>
              <a:t>Где прошел по лесам он с </a:t>
            </a:r>
            <a:r>
              <a:rPr lang="ru-RU" sz="3200" b="1" i="1" dirty="0" err="1" smtClean="0"/>
              <a:t>в_дерком</a:t>
            </a:r>
            <a:r>
              <a:rPr lang="ru-RU" sz="3200" b="1" i="1" dirty="0" smtClean="0"/>
              <a:t> и </a:t>
            </a:r>
            <a:r>
              <a:rPr lang="ru-RU" sz="3200" b="1" i="1" dirty="0" err="1" smtClean="0"/>
              <a:t>кист_ю</a:t>
            </a:r>
            <a:r>
              <a:rPr lang="ru-RU" sz="3200" b="1" i="1" dirty="0" smtClean="0"/>
              <a:t>.</a:t>
            </a:r>
          </a:p>
          <a:p>
            <a:pPr algn="ctr"/>
            <a:r>
              <a:rPr lang="ru-RU" sz="3200" b="1" i="1" dirty="0" smtClean="0"/>
              <a:t>Там </a:t>
            </a:r>
            <a:r>
              <a:rPr lang="ru-RU" sz="3200" b="1" i="1" dirty="0" err="1" smtClean="0"/>
              <a:t>др_жат</a:t>
            </a:r>
            <a:r>
              <a:rPr lang="ru-RU" sz="3200" b="1" i="1" dirty="0" smtClean="0"/>
              <a:t> и </a:t>
            </a:r>
            <a:r>
              <a:rPr lang="ru-RU" sz="3200" b="1" i="1" dirty="0" err="1" smtClean="0"/>
              <a:t>г_рят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з_л_ченые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лист_я</a:t>
            </a:r>
            <a:r>
              <a:rPr lang="ru-RU" sz="3200" b="1" i="1" dirty="0" smtClean="0"/>
              <a:t>.</a:t>
            </a:r>
          </a:p>
          <a:p>
            <a:pPr algn="r"/>
            <a:r>
              <a:rPr lang="ru-RU" b="1" dirty="0" smtClean="0"/>
              <a:t>А. </a:t>
            </a:r>
            <a:r>
              <a:rPr lang="ru-RU" b="1" dirty="0" err="1" smtClean="0"/>
              <a:t>Проковев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2962" y="1988840"/>
            <a:ext cx="1165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О, А, Е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3573016"/>
            <a:ext cx="873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Ъ, Ь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620688"/>
            <a:ext cx="824440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2800" dirty="0" smtClean="0"/>
              <a:t>Задание к тесту:</a:t>
            </a:r>
          </a:p>
          <a:p>
            <a:endParaRPr lang="ru-RU" dirty="0" smtClean="0"/>
          </a:p>
          <a:p>
            <a:pPr lvl="0"/>
            <a:r>
              <a:rPr lang="ru-RU" sz="2000" dirty="0" smtClean="0"/>
              <a:t>1.  Выразительно прочитать текст; ответить на вопросы: какими приемами воспользовался поэт, чтобы создать художественный образ сентября, первого месяца осени?</a:t>
            </a:r>
          </a:p>
          <a:p>
            <a:r>
              <a:rPr lang="ru-RU" sz="2000" dirty="0" smtClean="0"/>
              <a:t>(отв. звукопись, аллитерация – </a:t>
            </a:r>
          </a:p>
          <a:p>
            <a:r>
              <a:rPr lang="ru-RU" sz="2000" dirty="0" smtClean="0"/>
              <a:t>(раскрыть эти термины)</a:t>
            </a:r>
          </a:p>
          <a:p>
            <a:pPr lvl="0"/>
            <a:r>
              <a:rPr lang="ru-RU" sz="2000" dirty="0" smtClean="0"/>
              <a:t>2. Случайно ли здесь репродукции осеннего пейзажа, в частности Левитана «Золотая осень»?</a:t>
            </a:r>
          </a:p>
          <a:p>
            <a:pPr lvl="0"/>
            <a:endParaRPr lang="ru-RU" sz="2000" dirty="0" smtClean="0"/>
          </a:p>
          <a:p>
            <a:pPr lvl="0"/>
            <a:r>
              <a:rPr lang="ru-RU" sz="2000" dirty="0" smtClean="0"/>
              <a:t>3. Спишите, приставьте пропущенные орфограммы:</a:t>
            </a:r>
          </a:p>
          <a:p>
            <a:r>
              <a:rPr lang="ru-RU" sz="2000" dirty="0" smtClean="0"/>
              <a:t> - какие группы в гласных в корнях слов встретились?</a:t>
            </a:r>
          </a:p>
          <a:p>
            <a:r>
              <a:rPr lang="ru-RU" sz="2000" dirty="0" smtClean="0"/>
              <a:t>- объясните </a:t>
            </a:r>
            <a:r>
              <a:rPr lang="ru-RU" sz="2000" dirty="0" smtClean="0"/>
              <a:t>написание </a:t>
            </a:r>
            <a:r>
              <a:rPr lang="ru-RU" sz="2000" dirty="0" err="1" smtClean="0"/>
              <a:t>ь-ъ</a:t>
            </a:r>
            <a:r>
              <a:rPr lang="ru-RU" sz="2000" dirty="0" smtClean="0"/>
              <a:t> знаков в словах; какую роль играет «</a:t>
            </a:r>
            <a:r>
              <a:rPr lang="ru-RU" sz="2000" dirty="0" err="1" smtClean="0"/>
              <a:t>ь</a:t>
            </a:r>
            <a:r>
              <a:rPr lang="ru-RU" sz="2000" dirty="0" smtClean="0"/>
              <a:t>» знак в этих словах;</a:t>
            </a:r>
          </a:p>
          <a:p>
            <a:r>
              <a:rPr lang="ru-RU" sz="2000" dirty="0" smtClean="0"/>
              <a:t>- произведите морфемный разбор слово </a:t>
            </a:r>
            <a:r>
              <a:rPr lang="ru-RU" sz="2000" b="1" dirty="0" smtClean="0"/>
              <a:t>позолотчик </a:t>
            </a:r>
            <a:r>
              <a:rPr lang="ru-RU" sz="2000" b="1" baseline="30000" dirty="0" smtClean="0"/>
              <a:t>2</a:t>
            </a:r>
            <a:endParaRPr lang="ru-RU" sz="2000" b="1" dirty="0" smtClean="0"/>
          </a:p>
          <a:p>
            <a:r>
              <a:rPr lang="ru-RU" sz="2000" dirty="0" smtClean="0"/>
              <a:t>- объясните постановку знаков препинания в тексте, произведя его синтаксический анализ (индивидуальное задание).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476672"/>
            <a:ext cx="7200800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/>
              <a:t>Учитель:</a:t>
            </a:r>
            <a:r>
              <a:rPr lang="ru-RU" sz="2400" dirty="0" smtClean="0"/>
              <a:t> Вы сказали, что для выражения основой мысли поэт использует однокоренные слова.</a:t>
            </a:r>
          </a:p>
          <a:p>
            <a:pPr>
              <a:buFontTx/>
              <a:buChar char="-"/>
            </a:pPr>
            <a:r>
              <a:rPr lang="ru-RU" sz="2400" dirty="0" smtClean="0"/>
              <a:t>Почему они называются однокоренными?</a:t>
            </a:r>
          </a:p>
          <a:p>
            <a:pPr>
              <a:buFontTx/>
              <a:buChar char="-"/>
            </a:pPr>
            <a:endParaRPr lang="ru-RU" sz="2400" dirty="0" smtClean="0"/>
          </a:p>
          <a:p>
            <a:pPr>
              <a:buFontTx/>
              <a:buChar char="-"/>
            </a:pPr>
            <a:endParaRPr lang="ru-RU" sz="2400" dirty="0" smtClean="0"/>
          </a:p>
          <a:p>
            <a:r>
              <a:rPr lang="ru-RU" sz="2800" u="sng" dirty="0" smtClean="0"/>
              <a:t>Учитель</a:t>
            </a:r>
            <a:r>
              <a:rPr lang="ru-RU" sz="2400" dirty="0" smtClean="0"/>
              <a:t> называет тему урока, цели и задачи его, ученики делают запись в тетради темы урока.</a:t>
            </a:r>
          </a:p>
          <a:p>
            <a:endParaRPr lang="ru-RU" sz="2400" dirty="0" smtClean="0"/>
          </a:p>
          <a:p>
            <a:r>
              <a:rPr lang="ru-RU" sz="2400" dirty="0" smtClean="0"/>
              <a:t>а) Вспомним, что изучает </a:t>
            </a:r>
            <a:r>
              <a:rPr lang="ru-RU" sz="2400" dirty="0" err="1" smtClean="0"/>
              <a:t>морфемика</a:t>
            </a:r>
            <a:r>
              <a:rPr lang="ru-RU" sz="2400" dirty="0" smtClean="0"/>
              <a:t> как наука о языке?</a:t>
            </a:r>
          </a:p>
          <a:p>
            <a:r>
              <a:rPr lang="ru-RU" sz="2400" dirty="0" smtClean="0"/>
              <a:t>б) Словообразование как раздел науки о языке?</a:t>
            </a:r>
          </a:p>
          <a:p>
            <a:r>
              <a:rPr lang="ru-RU" sz="2400" dirty="0" smtClean="0"/>
              <a:t> </a:t>
            </a:r>
          </a:p>
          <a:p>
            <a:endParaRPr lang="ru-RU" sz="2400" dirty="0" smtClean="0"/>
          </a:p>
          <a:p>
            <a:r>
              <a:rPr lang="ru-RU" sz="2400" dirty="0" smtClean="0"/>
              <a:t>Вспомним: из каких значимых частей могут состоять слова и почему они называются значимыми?</a:t>
            </a:r>
          </a:p>
          <a:p>
            <a:r>
              <a:rPr lang="ru-RU" sz="2400" dirty="0" smtClean="0"/>
              <a:t> </a:t>
            </a:r>
          </a:p>
          <a:p>
            <a:r>
              <a:rPr lang="ru-RU" i="1" dirty="0" smtClean="0"/>
              <a:t> </a:t>
            </a: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17209">
            <a:off x="3734467" y="1733825"/>
            <a:ext cx="734881" cy="82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17209">
            <a:off x="3597530" y="4690514"/>
            <a:ext cx="765382" cy="8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214360">
            <a:off x="7399368" y="4647666"/>
            <a:ext cx="126682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118239">
            <a:off x="644525" y="301625"/>
            <a:ext cx="15113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899592" y="2492896"/>
            <a:ext cx="72008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1475656" y="2636912"/>
            <a:ext cx="288032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6" name="Arc 2"/>
          <p:cNvSpPr>
            <a:spLocks/>
          </p:cNvSpPr>
          <p:nvPr/>
        </p:nvSpPr>
        <p:spPr bwMode="auto">
          <a:xfrm rot="-2034592">
            <a:off x="1046798" y="2955931"/>
            <a:ext cx="497673" cy="42131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1043608" y="3501008"/>
            <a:ext cx="360040" cy="28803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1367644" y="3537012"/>
            <a:ext cx="288032" cy="21602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71600" y="4077072"/>
            <a:ext cx="650429" cy="2880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5400000">
            <a:off x="683568" y="4869160"/>
            <a:ext cx="14401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55576" y="4941168"/>
            <a:ext cx="936104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 flipH="1" flipV="1">
            <a:off x="1619672" y="4869160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851920" y="2204864"/>
            <a:ext cx="49685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</a:rPr>
              <a:t>Раскройте термин </a:t>
            </a:r>
            <a:r>
              <a:rPr lang="ru-RU" sz="3200" b="1" dirty="0" smtClean="0">
                <a:solidFill>
                  <a:schemeClr val="bg1"/>
                </a:solidFill>
              </a:rPr>
              <a:t>значимые</a:t>
            </a:r>
            <a:r>
              <a:rPr lang="ru-RU" sz="2400" b="1" dirty="0" smtClean="0">
                <a:solidFill>
                  <a:schemeClr val="bg1"/>
                </a:solidFill>
              </a:rPr>
              <a:t>!</a:t>
            </a:r>
          </a:p>
          <a:p>
            <a:pPr>
              <a:buFontTx/>
              <a:buChar char="-"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- Какие из этих морфем являются </a:t>
            </a:r>
            <a:r>
              <a:rPr lang="ru-RU" sz="3600" dirty="0" smtClean="0">
                <a:solidFill>
                  <a:schemeClr val="bg1"/>
                </a:solidFill>
              </a:rPr>
              <a:t>словообразующими</a:t>
            </a:r>
            <a:r>
              <a:rPr lang="ru-RU" sz="2800" dirty="0" smtClean="0">
                <a:solidFill>
                  <a:schemeClr val="bg1"/>
                </a:solidFill>
              </a:rPr>
              <a:t>?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6" name="Arc 2"/>
          <p:cNvSpPr>
            <a:spLocks/>
          </p:cNvSpPr>
          <p:nvPr/>
        </p:nvSpPr>
        <p:spPr bwMode="auto">
          <a:xfrm rot="-2034592">
            <a:off x="1046800" y="2955930"/>
            <a:ext cx="497673" cy="42131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Arc 2"/>
          <p:cNvSpPr>
            <a:spLocks/>
          </p:cNvSpPr>
          <p:nvPr/>
        </p:nvSpPr>
        <p:spPr bwMode="auto">
          <a:xfrm rot="-2034592">
            <a:off x="1046799" y="2955931"/>
            <a:ext cx="497673" cy="42131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6672"/>
            <a:ext cx="914400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Учитель:</a:t>
            </a:r>
            <a:r>
              <a:rPr lang="ru-RU" sz="3200" dirty="0" smtClean="0"/>
              <a:t> подведем итоги всему сказанному: мы ответили только на вопрос: </a:t>
            </a:r>
          </a:p>
          <a:p>
            <a:r>
              <a:rPr lang="ru-RU" sz="3200" dirty="0" smtClean="0"/>
              <a:t>С помощью чего образуются слова в русском языке?</a:t>
            </a:r>
          </a:p>
          <a:p>
            <a:r>
              <a:rPr lang="ru-RU" sz="3200" dirty="0" smtClean="0"/>
              <a:t>А как вы считаете, от чего образуются слова?</a:t>
            </a:r>
          </a:p>
          <a:p>
            <a:endParaRPr lang="ru-RU" dirty="0"/>
          </a:p>
        </p:txBody>
      </p:sp>
      <p:pic>
        <p:nvPicPr>
          <p:cNvPr id="44037" name="Picture 5" descr="C:\Users\алла\Desktop\Фотографии\big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9144000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772816"/>
            <a:ext cx="6858000" cy="990600"/>
          </a:xfrm>
        </p:spPr>
        <p:txBody>
          <a:bodyPr/>
          <a:lstStyle/>
          <a:p>
            <a:pPr algn="ctr"/>
            <a:r>
              <a:rPr lang="ru-RU" dirty="0" smtClean="0"/>
              <a:t>Игра «Кто больше»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564904"/>
            <a:ext cx="7488832" cy="3816424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Задание: по рядам –</a:t>
            </a:r>
          </a:p>
          <a:p>
            <a:pPr algn="ctr"/>
            <a:endParaRPr lang="ru-RU" dirty="0" smtClean="0"/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1 </a:t>
            </a:r>
            <a:r>
              <a:rPr lang="ru-RU" sz="2800" b="1" i="1" dirty="0" err="1" smtClean="0">
                <a:solidFill>
                  <a:schemeClr val="tx1"/>
                </a:solidFill>
              </a:rPr>
              <a:t>р</a:t>
            </a:r>
            <a:r>
              <a:rPr lang="ru-RU" sz="2800" b="1" i="1" dirty="0" smtClean="0">
                <a:solidFill>
                  <a:schemeClr val="tx1"/>
                </a:solidFill>
              </a:rPr>
              <a:t> – луна	2 </a:t>
            </a:r>
            <a:r>
              <a:rPr lang="ru-RU" sz="2800" b="1" i="1" dirty="0" err="1" smtClean="0">
                <a:solidFill>
                  <a:schemeClr val="tx1"/>
                </a:solidFill>
              </a:rPr>
              <a:t>р</a:t>
            </a:r>
            <a:r>
              <a:rPr lang="ru-RU" sz="2800" b="1" i="1" dirty="0" smtClean="0">
                <a:solidFill>
                  <a:schemeClr val="tx1"/>
                </a:solidFill>
              </a:rPr>
              <a:t> –дорога    3 </a:t>
            </a:r>
            <a:r>
              <a:rPr lang="ru-RU" sz="2800" b="1" i="1" dirty="0" err="1" smtClean="0">
                <a:solidFill>
                  <a:schemeClr val="tx1"/>
                </a:solidFill>
              </a:rPr>
              <a:t>р</a:t>
            </a:r>
            <a:r>
              <a:rPr lang="ru-RU" sz="2800" b="1" i="1" dirty="0" smtClean="0">
                <a:solidFill>
                  <a:schemeClr val="tx1"/>
                </a:solidFill>
              </a:rPr>
              <a:t> – песок</a:t>
            </a:r>
          </a:p>
          <a:p>
            <a:pPr algn="ctr"/>
            <a:endParaRPr lang="ru-RU" sz="2800" b="1" dirty="0" smtClean="0"/>
          </a:p>
          <a:p>
            <a:pPr lvl="0"/>
            <a:r>
              <a:rPr lang="ru-RU" sz="2400" dirty="0" smtClean="0">
                <a:solidFill>
                  <a:schemeClr val="tx1"/>
                </a:solidFill>
              </a:rPr>
              <a:t>Образовать от данных слов (корней) как можно больше однокоренных слов;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</a:rPr>
              <a:t>Указать рядом способ их образования;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</a:rPr>
              <a:t>Правописание образованных слов.</a:t>
            </a:r>
          </a:p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118239">
            <a:off x="644525" y="301625"/>
            <a:ext cx="15113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633943">
            <a:off x="7057628" y="278176"/>
            <a:ext cx="15113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454</TotalTime>
  <Words>643</Words>
  <Application>Microsoft Office PowerPoint</Application>
  <PresentationFormat>Экран (4:3)</PresentationFormat>
  <Paragraphs>265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Игра «Кто больше»</vt:lpstr>
      <vt:lpstr>Слайд 10</vt:lpstr>
      <vt:lpstr>Игра «Найди чужаков»</vt:lpstr>
      <vt:lpstr>Игра «Найди корень»</vt:lpstr>
      <vt:lpstr>Слайд 13</vt:lpstr>
      <vt:lpstr>- Еще раз прослушайте текст и выпишите слова, образованные по схеме: </vt:lpstr>
      <vt:lpstr>Слайд 15</vt:lpstr>
      <vt:lpstr>Слайд 16</vt:lpstr>
      <vt:lpstr>Слайд 17</vt:lpstr>
      <vt:lpstr>Словообразовательный анализ</vt:lpstr>
      <vt:lpstr>Слайд 19</vt:lpstr>
      <vt:lpstr>Слайд 20</vt:lpstr>
      <vt:lpstr>Итог урока: </vt:lpstr>
      <vt:lpstr>«Суффикс – большой трудяга» (используя репродукцию картины Левитана «Золотая осень»)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алла</dc:creator>
  <cp:lastModifiedBy>алла</cp:lastModifiedBy>
  <cp:revision>51</cp:revision>
  <dcterms:created xsi:type="dcterms:W3CDTF">2010-08-05T12:33:34Z</dcterms:created>
  <dcterms:modified xsi:type="dcterms:W3CDTF">2010-08-14T13:27:42Z</dcterms:modified>
</cp:coreProperties>
</file>