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5" r:id="rId2"/>
    <p:sldId id="260" r:id="rId3"/>
    <p:sldId id="307" r:id="rId4"/>
  </p:sldIdLst>
  <p:sldSz cx="7021513" cy="10261600"/>
  <p:notesSz cx="6858000" cy="9947275"/>
  <p:defaultTextStyle>
    <a:defPPr>
      <a:defRPr lang="ru-RU"/>
    </a:defPPr>
    <a:lvl1pPr marL="0" algn="l" defTabSz="98744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3723" algn="l" defTabSz="98744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87446" algn="l" defTabSz="98744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81169" algn="l" defTabSz="98744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74892" algn="l" defTabSz="98744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68615" algn="l" defTabSz="98744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62338" algn="l" defTabSz="98744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56061" algn="l" defTabSz="98744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49783" algn="l" defTabSz="98744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584" y="-120"/>
      </p:cViewPr>
      <p:guideLst>
        <p:guide orient="horz" pos="3232"/>
        <p:guide pos="221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6614" y="3187750"/>
            <a:ext cx="5968286" cy="219959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53227" y="5814907"/>
            <a:ext cx="4915059" cy="262240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70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40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108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81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51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21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9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62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BBFD-79FF-49AF-A3B4-FE50DCA021E1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8188-80D2-4552-B419-4C9CB413E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951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BBFD-79FF-49AF-A3B4-FE50DCA021E1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8188-80D2-4552-B419-4C9CB413E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936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090597" y="410942"/>
            <a:ext cx="1579840" cy="875561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51075" y="410942"/>
            <a:ext cx="4622496" cy="875561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BBFD-79FF-49AF-A3B4-FE50DCA021E1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8188-80D2-4552-B419-4C9CB413E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459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BBFD-79FF-49AF-A3B4-FE50DCA021E1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8188-80D2-4552-B419-4C9CB413E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338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4652" y="6594028"/>
            <a:ext cx="5968286" cy="2038068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54652" y="4349306"/>
            <a:ext cx="5968286" cy="2244724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702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405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1087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48116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85146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22175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59204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96233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BBFD-79FF-49AF-A3B4-FE50DCA021E1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8188-80D2-4552-B419-4C9CB413E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07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51076" y="2394376"/>
            <a:ext cx="3101169" cy="6772181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569268" y="2394376"/>
            <a:ext cx="3101169" cy="6772181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BBFD-79FF-49AF-A3B4-FE50DCA021E1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8188-80D2-4552-B419-4C9CB413E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900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1076" y="2296985"/>
            <a:ext cx="3102388" cy="95727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70292" indent="0">
              <a:buNone/>
              <a:defRPr sz="1600" b="1"/>
            </a:lvl2pPr>
            <a:lvl3pPr marL="740584" indent="0">
              <a:buNone/>
              <a:defRPr sz="1400" b="1"/>
            </a:lvl3pPr>
            <a:lvl4pPr marL="1110876" indent="0">
              <a:buNone/>
              <a:defRPr sz="1400" b="1"/>
            </a:lvl4pPr>
            <a:lvl5pPr marL="1481169" indent="0">
              <a:buNone/>
              <a:defRPr sz="1400" b="1"/>
            </a:lvl5pPr>
            <a:lvl6pPr marL="1851461" indent="0">
              <a:buNone/>
              <a:defRPr sz="1400" b="1"/>
            </a:lvl6pPr>
            <a:lvl7pPr marL="2221753" indent="0">
              <a:buNone/>
              <a:defRPr sz="1400" b="1"/>
            </a:lvl7pPr>
            <a:lvl8pPr marL="2592045" indent="0">
              <a:buNone/>
              <a:defRPr sz="1400" b="1"/>
            </a:lvl8pPr>
            <a:lvl9pPr marL="2962338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51076" y="3254258"/>
            <a:ext cx="3102388" cy="5912297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566832" y="2296985"/>
            <a:ext cx="3103606" cy="95727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70292" indent="0">
              <a:buNone/>
              <a:defRPr sz="1600" b="1"/>
            </a:lvl2pPr>
            <a:lvl3pPr marL="740584" indent="0">
              <a:buNone/>
              <a:defRPr sz="1400" b="1"/>
            </a:lvl3pPr>
            <a:lvl4pPr marL="1110876" indent="0">
              <a:buNone/>
              <a:defRPr sz="1400" b="1"/>
            </a:lvl4pPr>
            <a:lvl5pPr marL="1481169" indent="0">
              <a:buNone/>
              <a:defRPr sz="1400" b="1"/>
            </a:lvl5pPr>
            <a:lvl6pPr marL="1851461" indent="0">
              <a:buNone/>
              <a:defRPr sz="1400" b="1"/>
            </a:lvl6pPr>
            <a:lvl7pPr marL="2221753" indent="0">
              <a:buNone/>
              <a:defRPr sz="1400" b="1"/>
            </a:lvl7pPr>
            <a:lvl8pPr marL="2592045" indent="0">
              <a:buNone/>
              <a:defRPr sz="1400" b="1"/>
            </a:lvl8pPr>
            <a:lvl9pPr marL="2962338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566832" y="3254258"/>
            <a:ext cx="3103606" cy="5912297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BBFD-79FF-49AF-A3B4-FE50DCA021E1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8188-80D2-4552-B419-4C9CB413E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53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BBFD-79FF-49AF-A3B4-FE50DCA021E1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8188-80D2-4552-B419-4C9CB413E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088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BBFD-79FF-49AF-A3B4-FE50DCA021E1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8188-80D2-4552-B419-4C9CB413E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489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077" y="408565"/>
            <a:ext cx="2310030" cy="1738771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45217" y="408566"/>
            <a:ext cx="3925222" cy="8757991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1077" y="2147337"/>
            <a:ext cx="2310030" cy="7019221"/>
          </a:xfrm>
        </p:spPr>
        <p:txBody>
          <a:bodyPr/>
          <a:lstStyle>
            <a:lvl1pPr marL="0" indent="0">
              <a:buNone/>
              <a:defRPr sz="1200"/>
            </a:lvl1pPr>
            <a:lvl2pPr marL="370292" indent="0">
              <a:buNone/>
              <a:defRPr sz="1000"/>
            </a:lvl2pPr>
            <a:lvl3pPr marL="740584" indent="0">
              <a:buNone/>
              <a:defRPr sz="900"/>
            </a:lvl3pPr>
            <a:lvl4pPr marL="1110876" indent="0">
              <a:buNone/>
              <a:defRPr sz="800"/>
            </a:lvl4pPr>
            <a:lvl5pPr marL="1481169" indent="0">
              <a:buNone/>
              <a:defRPr sz="800"/>
            </a:lvl5pPr>
            <a:lvl6pPr marL="1851461" indent="0">
              <a:buNone/>
              <a:defRPr sz="800"/>
            </a:lvl6pPr>
            <a:lvl7pPr marL="2221753" indent="0">
              <a:buNone/>
              <a:defRPr sz="800"/>
            </a:lvl7pPr>
            <a:lvl8pPr marL="2592045" indent="0">
              <a:buNone/>
              <a:defRPr sz="800"/>
            </a:lvl8pPr>
            <a:lvl9pPr marL="2962338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BBFD-79FF-49AF-A3B4-FE50DCA021E1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8188-80D2-4552-B419-4C9CB413E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433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6265" y="7183122"/>
            <a:ext cx="4212908" cy="848009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76265" y="916893"/>
            <a:ext cx="4212908" cy="6156960"/>
          </a:xfrm>
        </p:spPr>
        <p:txBody>
          <a:bodyPr/>
          <a:lstStyle>
            <a:lvl1pPr marL="0" indent="0">
              <a:buNone/>
              <a:defRPr sz="2500"/>
            </a:lvl1pPr>
            <a:lvl2pPr marL="370292" indent="0">
              <a:buNone/>
              <a:defRPr sz="2300"/>
            </a:lvl2pPr>
            <a:lvl3pPr marL="740584" indent="0">
              <a:buNone/>
              <a:defRPr sz="2000"/>
            </a:lvl3pPr>
            <a:lvl4pPr marL="1110876" indent="0">
              <a:buNone/>
              <a:defRPr sz="1600"/>
            </a:lvl4pPr>
            <a:lvl5pPr marL="1481169" indent="0">
              <a:buNone/>
              <a:defRPr sz="1600"/>
            </a:lvl5pPr>
            <a:lvl6pPr marL="1851461" indent="0">
              <a:buNone/>
              <a:defRPr sz="1600"/>
            </a:lvl6pPr>
            <a:lvl7pPr marL="2221753" indent="0">
              <a:buNone/>
              <a:defRPr sz="1600"/>
            </a:lvl7pPr>
            <a:lvl8pPr marL="2592045" indent="0">
              <a:buNone/>
              <a:defRPr sz="1600"/>
            </a:lvl8pPr>
            <a:lvl9pPr marL="2962338" indent="0">
              <a:buNone/>
              <a:defRPr sz="16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76265" y="8031129"/>
            <a:ext cx="4212908" cy="1204312"/>
          </a:xfrm>
        </p:spPr>
        <p:txBody>
          <a:bodyPr/>
          <a:lstStyle>
            <a:lvl1pPr marL="0" indent="0">
              <a:buNone/>
              <a:defRPr sz="1200"/>
            </a:lvl1pPr>
            <a:lvl2pPr marL="370292" indent="0">
              <a:buNone/>
              <a:defRPr sz="1000"/>
            </a:lvl2pPr>
            <a:lvl3pPr marL="740584" indent="0">
              <a:buNone/>
              <a:defRPr sz="900"/>
            </a:lvl3pPr>
            <a:lvl4pPr marL="1110876" indent="0">
              <a:buNone/>
              <a:defRPr sz="800"/>
            </a:lvl4pPr>
            <a:lvl5pPr marL="1481169" indent="0">
              <a:buNone/>
              <a:defRPr sz="800"/>
            </a:lvl5pPr>
            <a:lvl6pPr marL="1851461" indent="0">
              <a:buNone/>
              <a:defRPr sz="800"/>
            </a:lvl6pPr>
            <a:lvl7pPr marL="2221753" indent="0">
              <a:buNone/>
              <a:defRPr sz="800"/>
            </a:lvl7pPr>
            <a:lvl8pPr marL="2592045" indent="0">
              <a:buNone/>
              <a:defRPr sz="800"/>
            </a:lvl8pPr>
            <a:lvl9pPr marL="2962338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BBFD-79FF-49AF-A3B4-FE50DCA021E1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8188-80D2-4552-B419-4C9CB413E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375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076" y="410940"/>
            <a:ext cx="6319362" cy="1710266"/>
          </a:xfrm>
          <a:prstGeom prst="rect">
            <a:avLst/>
          </a:prstGeom>
        </p:spPr>
        <p:txBody>
          <a:bodyPr vert="horz" lIns="98745" tIns="49373" rIns="98745" bIns="4937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1076" y="2394376"/>
            <a:ext cx="6319362" cy="6772181"/>
          </a:xfrm>
          <a:prstGeom prst="rect">
            <a:avLst/>
          </a:prstGeom>
        </p:spPr>
        <p:txBody>
          <a:bodyPr vert="horz" lIns="98745" tIns="49373" rIns="98745" bIns="4937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51076" y="9510985"/>
            <a:ext cx="1638353" cy="546334"/>
          </a:xfrm>
          <a:prstGeom prst="rect">
            <a:avLst/>
          </a:prstGeom>
        </p:spPr>
        <p:txBody>
          <a:bodyPr vert="horz" lIns="98745" tIns="49373" rIns="98745" bIns="49373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CBBFD-79FF-49AF-A3B4-FE50DCA021E1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99018" y="9510985"/>
            <a:ext cx="2223479" cy="546334"/>
          </a:xfrm>
          <a:prstGeom prst="rect">
            <a:avLst/>
          </a:prstGeom>
        </p:spPr>
        <p:txBody>
          <a:bodyPr vert="horz" lIns="98745" tIns="49373" rIns="98745" bIns="49373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032084" y="9510985"/>
            <a:ext cx="1638353" cy="546334"/>
          </a:xfrm>
          <a:prstGeom prst="rect">
            <a:avLst/>
          </a:prstGeom>
        </p:spPr>
        <p:txBody>
          <a:bodyPr vert="horz" lIns="98745" tIns="49373" rIns="98745" bIns="49373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38188-80D2-4552-B419-4C9CB413E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755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40584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7720" indent="-277720" algn="l" defTabSz="740584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01725" indent="-231433" algn="l" defTabSz="740584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25731" indent="-185146" algn="l" defTabSz="74058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96023" indent="-185146" algn="l" defTabSz="740584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66315" indent="-185146" algn="l" defTabSz="740584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36607" indent="-185146" algn="l" defTabSz="7405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6900" indent="-185146" algn="l" defTabSz="7405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77191" indent="-185146" algn="l" defTabSz="7405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47484" indent="-185146" algn="l" defTabSz="7405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405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70292" algn="l" defTabSz="7405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40584" algn="l" defTabSz="7405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10876" algn="l" defTabSz="7405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69" algn="l" defTabSz="7405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51461" algn="l" defTabSz="7405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1753" algn="l" defTabSz="7405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92045" algn="l" defTabSz="7405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62338" algn="l" defTabSz="7405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973" y="1314376"/>
            <a:ext cx="7021513" cy="329320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Урок</a:t>
            </a:r>
          </a:p>
          <a:p>
            <a:pPr algn="ctr"/>
            <a:r>
              <a:rPr lang="ru-RU" sz="6000" b="1" dirty="0" smtClean="0">
                <a:ln w="11430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smtClean="0">
                <a:ln w="11430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Общеметодологической направленности</a:t>
            </a:r>
            <a:endParaRPr lang="ru-RU" sz="4400" b="1" dirty="0">
              <a:ln w="11430">
                <a:solidFill>
                  <a:schemeClr val="accent4">
                    <a:lumMod val="50000"/>
                  </a:schemeClr>
                </a:solidFill>
              </a:ln>
              <a:solidFill>
                <a:schemeClr val="accent4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262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20185" y="6931000"/>
            <a:ext cx="5132704" cy="225414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square" lIns="98745" tIns="49373" rIns="98745" bIns="49373">
            <a:spAutoFit/>
          </a:bodyPr>
          <a:lstStyle/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Содержательная цель: 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i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построение обобщенных </a:t>
            </a:r>
            <a:r>
              <a:rPr lang="ru-RU" i="1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деятельностных</a:t>
            </a:r>
            <a:r>
              <a:rPr lang="ru-RU" i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норм и выявление теоретических основ развития содержательно-методических линий курсов. </a:t>
            </a:r>
          </a:p>
        </p:txBody>
      </p:sp>
      <p:cxnSp>
        <p:nvCxnSpPr>
          <p:cNvPr id="5" name="Прямая со стрелкой 4"/>
          <p:cNvCxnSpPr>
            <a:stCxn id="2" idx="2"/>
            <a:endCxn id="3" idx="0"/>
          </p:cNvCxnSpPr>
          <p:nvPr/>
        </p:nvCxnSpPr>
        <p:spPr>
          <a:xfrm flipH="1">
            <a:off x="2835309" y="2133487"/>
            <a:ext cx="779027" cy="1145139"/>
          </a:xfrm>
          <a:prstGeom prst="straightConnector1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stCxn id="2" idx="2"/>
            <a:endCxn id="4" idx="0"/>
          </p:cNvCxnSpPr>
          <p:nvPr/>
        </p:nvCxnSpPr>
        <p:spPr>
          <a:xfrm>
            <a:off x="3614336" y="2133487"/>
            <a:ext cx="472201" cy="4797513"/>
          </a:xfrm>
          <a:prstGeom prst="straightConnector1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207157" y="587227"/>
            <a:ext cx="6814357" cy="15462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8745" tIns="49373" rIns="98745" bIns="49373">
            <a:spAutoFit/>
          </a:bodyPr>
          <a:lstStyle/>
          <a:p>
            <a:pPr algn="ctr"/>
            <a:endParaRPr lang="ru-RU" sz="2200" b="1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</a:t>
            </a:r>
            <a:r>
              <a:rPr lang="ru-RU" sz="22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цели урока</a:t>
            </a:r>
          </a:p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b="1" u="sng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Общеметодологической </a:t>
            </a:r>
            <a:r>
              <a:rPr lang="ru-RU" sz="2500" b="1" u="sng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направленности</a:t>
            </a:r>
          </a:p>
          <a:p>
            <a:pPr algn="ctr"/>
            <a:endParaRPr lang="ru-RU" sz="2500" b="1" u="sng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5085" y="3278626"/>
            <a:ext cx="5220447" cy="225414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square" lIns="98745" tIns="49373" rIns="98745" bIns="49373">
            <a:spAutoFit/>
          </a:bodyPr>
          <a:lstStyle/>
          <a:p>
            <a:pPr algn="ctr"/>
            <a:r>
              <a:rPr lang="ru-RU" b="1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Деятелъностная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</a:t>
            </a:r>
          </a:p>
          <a:p>
            <a:pPr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у учащихся </a:t>
            </a:r>
            <a:r>
              <a:rPr lang="ru-RU" i="1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деятельностных</a:t>
            </a:r>
            <a:r>
              <a:rPr lang="ru-RU" i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способностей и способностей к структурированию и систематизации изучаемого предметного содержания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5449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974"/>
            <a:ext cx="7021513" cy="159242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lIns="98745" tIns="49373" rIns="98745" bIns="49373">
            <a:spAutoFit/>
          </a:bodyPr>
          <a:lstStyle/>
          <a:p>
            <a:pPr algn="ctr"/>
            <a:endParaRPr lang="ru-RU" sz="2500" b="1" i="1" dirty="0">
              <a:ln>
                <a:solidFill>
                  <a:srgbClr val="C00000"/>
                </a:solidFill>
              </a:ln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i="1" dirty="0">
                <a:ln>
                  <a:solidFill>
                    <a:srgbClr val="C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Уроки общеметодологической направленности</a:t>
            </a:r>
          </a:p>
          <a:p>
            <a:pPr algn="ctr"/>
            <a:r>
              <a:rPr lang="ru-RU" sz="2400" b="1" i="1" dirty="0">
                <a:ln>
                  <a:solidFill>
                    <a:srgbClr val="C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48123" y="8282350"/>
            <a:ext cx="6295462" cy="1207706"/>
          </a:xfrm>
          <a:prstGeom prst="rect">
            <a:avLst/>
          </a:prstGeom>
        </p:spPr>
        <p:txBody>
          <a:bodyPr wrap="square" lIns="98745" tIns="49373" rIns="98745" bIns="49373">
            <a:spAutoFit/>
          </a:bodyPr>
          <a:lstStyle/>
          <a:p>
            <a:pPr marL="277720" indent="-277720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данных уроках организуется понимание и построение учащимися норм и методов учебной деятельности, самоконтроля и самооценки, рефлексивной самоорганизации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7581" y="2566532"/>
            <a:ext cx="6306004" cy="6537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square" lIns="98745" tIns="49373" rIns="98745" bIns="49373">
            <a:spAutoFit/>
          </a:bodyPr>
          <a:lstStyle/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Формируют у учащихся представления о методах, связывающих изучаемые понятия в единую систему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66862" y="4232833"/>
            <a:ext cx="6288836" cy="9307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square" lIns="98745" tIns="49373" rIns="98745" bIns="49373">
            <a:spAutoFit/>
          </a:bodyPr>
          <a:lstStyle/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Формируют у учащихся представления о методах организации самой учебной деятельности, направленной на </a:t>
            </a:r>
            <a:r>
              <a:rPr lang="ru-RU" sz="1800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самоизменение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саморазвитие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66861" y="6161065"/>
            <a:ext cx="7021513" cy="930707"/>
          </a:xfrm>
          <a:prstGeom prst="rect">
            <a:avLst/>
          </a:prstGeom>
        </p:spPr>
        <p:txBody>
          <a:bodyPr wrap="square" lIns="98745" tIns="49373" rIns="98745" bIns="49373">
            <a:spAutoFit/>
          </a:bodyPr>
          <a:lstStyle/>
          <a:p>
            <a:pPr marL="277720" indent="-277720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Эти уроки являются </a:t>
            </a:r>
            <a:r>
              <a:rPr lang="ru-RU" sz="1800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надпредметными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проводятся вне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рамок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какого-либо предмета на классных часах, внеклассных мероприятиях</a:t>
            </a:r>
          </a:p>
        </p:txBody>
      </p:sp>
    </p:spTree>
    <p:extLst>
      <p:ext uri="{BB962C8B-B14F-4D97-AF65-F5344CB8AC3E}">
        <p14:creationId xmlns:p14="http://schemas.microsoft.com/office/powerpoint/2010/main" val="194342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1219</TotalTime>
  <Words>114</Words>
  <Application>Microsoft Office PowerPoint</Application>
  <PresentationFormat>Произвольный</PresentationFormat>
  <Paragraphs>18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453</dc:creator>
  <cp:lastModifiedBy>453</cp:lastModifiedBy>
  <cp:revision>286</cp:revision>
  <cp:lastPrinted>2015-02-06T11:36:47Z</cp:lastPrinted>
  <dcterms:created xsi:type="dcterms:W3CDTF">2015-01-30T10:33:01Z</dcterms:created>
  <dcterms:modified xsi:type="dcterms:W3CDTF">2015-03-02T12:42:18Z</dcterms:modified>
</cp:coreProperties>
</file>